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</p:sldIdLst>
  <p:sldSz cx="13817600" cy="7772400"/>
  <p:notesSz cx="121920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>
      <p:cViewPr varScale="1">
        <p:scale>
          <a:sx n="109" d="100"/>
          <a:sy n="109" d="100"/>
        </p:scale>
        <p:origin x="232" y="184"/>
      </p:cViewPr>
      <p:guideLst>
        <p:guide orient="horz" pos="2880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120" y="1824691"/>
            <a:ext cx="10363200" cy="1471189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latin typeface="Thorndale AMT" panose="02020603050405020304" pitchFamily="18" charset="0"/>
                <a:cs typeface="Thorndale AMT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</p:spPr>
        <p:txBody>
          <a:bodyPr/>
          <a:lstStyle>
            <a:lvl1pPr marL="0" indent="0" algn="ctr">
              <a:buNone/>
              <a:defRPr sz="2400">
                <a:latin typeface="Thorndale AMT" panose="02020603050405020304" pitchFamily="18" charset="0"/>
                <a:cs typeface="Thorndale AMT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" y="228601"/>
            <a:ext cx="8031480" cy="6529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71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740B-3C8D-D73F-FCC1-D377F45FF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35C465-FA46-04F3-450A-C5CEA86D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228601"/>
            <a:ext cx="8031480" cy="6529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317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57B72-C52B-86C0-9036-2A0AEA980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968BC-E2A4-96C6-098E-77B6D91B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228601"/>
            <a:ext cx="8031480" cy="6529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94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9326-4399-42E3-B319-CC69F9AED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0C74EE-137D-5A5F-BEED-7CFCE0D3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228601"/>
            <a:ext cx="8031480" cy="6529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2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5F806-BAFC-FB52-46D9-E90D9421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60" y="2069042"/>
            <a:ext cx="1191768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042FB-CC28-13B8-0E7D-FAF5882F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228601"/>
            <a:ext cx="8031480" cy="6529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568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D4A57790-44F5-E066-27F7-8188BABC7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D9BE0656-FBD9-9C8E-D232-75B36F92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t="23915" r="10062" b="25822"/>
          <a:stretch>
            <a:fillRect/>
          </a:stretch>
        </p:blipFill>
        <p:spPr bwMode="auto">
          <a:xfrm>
            <a:off x="10078934" y="1"/>
            <a:ext cx="3738668" cy="127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>
            <a:extLst>
              <a:ext uri="{FF2B5EF4-FFF2-40B4-BE49-F238E27FC236}">
                <a16:creationId xmlns:a16="http://schemas.microsoft.com/office/drawing/2014/main" id="{C546BAC3-1906-FE8A-C5B1-BC4F440A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 flipH="1">
            <a:off x="10967720" y="1"/>
            <a:ext cx="2849880" cy="2464858"/>
            <a:chOff x="-305" y="-4155"/>
            <a:chExt cx="2514948" cy="2174333"/>
          </a:xfrm>
        </p:grpSpPr>
        <p:sp>
          <p:nvSpPr>
            <p:cNvPr id="3" name="Freeform: Shape 2" descr="&quot;&quot;">
              <a:extLst>
                <a:ext uri="{FF2B5EF4-FFF2-40B4-BE49-F238E27FC236}">
                  <a16:creationId xmlns:a16="http://schemas.microsoft.com/office/drawing/2014/main" id="{F04BDDED-9B4D-28C0-9722-BF1359E426B3}"/>
                </a:ext>
              </a:extLst>
            </p:cNvPr>
            <p:cNvSpPr/>
            <p:nvPr/>
          </p:nvSpPr>
          <p:spPr>
            <a:xfrm>
              <a:off x="-305" y="607"/>
              <a:ext cx="2514948" cy="2169571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Freeform: Shape 3" descr="&quot;&quot;">
              <a:extLst>
                <a:ext uri="{FF2B5EF4-FFF2-40B4-BE49-F238E27FC236}">
                  <a16:creationId xmlns:a16="http://schemas.microsoft.com/office/drawing/2014/main" id="{2F2BD1F5-6684-D6C4-0C2F-E1991A9BE4DD}"/>
                </a:ext>
              </a:extLst>
            </p:cNvPr>
            <p:cNvSpPr/>
            <p:nvPr/>
          </p:nvSpPr>
          <p:spPr>
            <a:xfrm>
              <a:off x="-305" y="-4155"/>
              <a:ext cx="2492720" cy="1947378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: Shape 4" descr="&quot;&quot;">
              <a:extLst>
                <a:ext uri="{FF2B5EF4-FFF2-40B4-BE49-F238E27FC236}">
                  <a16:creationId xmlns:a16="http://schemas.microsoft.com/office/drawing/2014/main" id="{6F4023FA-BA3E-611B-E9B3-979B176EEE88}"/>
                </a:ext>
              </a:extLst>
            </p:cNvPr>
            <p:cNvSpPr/>
            <p:nvPr/>
          </p:nvSpPr>
          <p:spPr>
            <a:xfrm>
              <a:off x="-305" y="607"/>
              <a:ext cx="2500658" cy="1972770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: Shape 5" descr="&quot;&quot;">
              <a:extLst>
                <a:ext uri="{FF2B5EF4-FFF2-40B4-BE49-F238E27FC236}">
                  <a16:creationId xmlns:a16="http://schemas.microsoft.com/office/drawing/2014/main" id="{8844C335-7823-2ACD-7CBD-E96E9E06C814}"/>
                </a:ext>
              </a:extLst>
            </p:cNvPr>
            <p:cNvSpPr/>
            <p:nvPr/>
          </p:nvSpPr>
          <p:spPr>
            <a:xfrm>
              <a:off x="-305" y="607"/>
              <a:ext cx="2491132" cy="1942616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8">
            <a:extLst>
              <a:ext uri="{FF2B5EF4-FFF2-40B4-BE49-F238E27FC236}">
                <a16:creationId xmlns:a16="http://schemas.microsoft.com/office/drawing/2014/main" id="{22943F55-6305-490D-4035-4165BE598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auto">
          <a:xfrm rot="10800000" flipH="1">
            <a:off x="0" y="4899133"/>
            <a:ext cx="3828627" cy="2873269"/>
            <a:chOff x="-305" y="-1"/>
            <a:chExt cx="3832880" cy="2876136"/>
          </a:xfrm>
        </p:grpSpPr>
        <p:sp>
          <p:nvSpPr>
            <p:cNvPr id="8" name="Freeform: Shape 7" descr="&quot;&quot;">
              <a:extLst>
                <a:ext uri="{FF2B5EF4-FFF2-40B4-BE49-F238E27FC236}">
                  <a16:creationId xmlns:a16="http://schemas.microsoft.com/office/drawing/2014/main" id="{04051944-00A5-DF91-4EA3-41E3B04D60FA}"/>
                </a:ext>
              </a:extLst>
            </p:cNvPr>
            <p:cNvSpPr/>
            <p:nvPr/>
          </p:nvSpPr>
          <p:spPr>
            <a:xfrm>
              <a:off x="-2107" y="-1"/>
              <a:ext cx="3816670" cy="2652817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: Shape 8" descr="&quot;&quot;">
              <a:extLst>
                <a:ext uri="{FF2B5EF4-FFF2-40B4-BE49-F238E27FC236}">
                  <a16:creationId xmlns:a16="http://schemas.microsoft.com/office/drawing/2014/main" id="{18F1AA25-90AE-D999-44C6-47847723B677}"/>
                </a:ext>
              </a:extLst>
            </p:cNvPr>
            <p:cNvSpPr/>
            <p:nvPr/>
          </p:nvSpPr>
          <p:spPr>
            <a:xfrm>
              <a:off x="-2107" y="-1"/>
              <a:ext cx="3816670" cy="2652817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 descr="&quot;&quot;">
              <a:extLst>
                <a:ext uri="{FF2B5EF4-FFF2-40B4-BE49-F238E27FC236}">
                  <a16:creationId xmlns:a16="http://schemas.microsoft.com/office/drawing/2014/main" id="{876FB947-B69C-3B63-BA9F-04AA1979E556}"/>
                </a:ext>
              </a:extLst>
            </p:cNvPr>
            <p:cNvSpPr/>
            <p:nvPr/>
          </p:nvSpPr>
          <p:spPr>
            <a:xfrm>
              <a:off x="-2107" y="-1803"/>
              <a:ext cx="3816670" cy="2676230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 descr="&quot;&quot;">
              <a:extLst>
                <a:ext uri="{FF2B5EF4-FFF2-40B4-BE49-F238E27FC236}">
                  <a16:creationId xmlns:a16="http://schemas.microsoft.com/office/drawing/2014/main" id="{B501011F-596E-522E-B5B8-B906C5955D10}"/>
                </a:ext>
              </a:extLst>
            </p:cNvPr>
            <p:cNvSpPr/>
            <p:nvPr/>
          </p:nvSpPr>
          <p:spPr>
            <a:xfrm>
              <a:off x="-305" y="-1"/>
              <a:ext cx="383288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658C61-7055-7016-11E1-4BE30B74E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8680" y="7204075"/>
            <a:ext cx="3108960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69B764B-74B3-46BC-ADC2-3650BEBBF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3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21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15587432%40N02/4669611994" TargetMode="External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3" Type="http://schemas.openxmlformats.org/officeDocument/2006/relationships/image" Target="../media/image50.jpg"/><Relationship Id="rId21" Type="http://schemas.openxmlformats.org/officeDocument/2006/relationships/image" Target="../media/image68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" Type="http://schemas.openxmlformats.org/officeDocument/2006/relationships/image" Target="../media/image49.jpg"/><Relationship Id="rId16" Type="http://schemas.openxmlformats.org/officeDocument/2006/relationships/image" Target="../media/image63.jpg"/><Relationship Id="rId20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24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52.png"/><Relationship Id="rId15" Type="http://schemas.openxmlformats.org/officeDocument/2006/relationships/image" Target="../media/image62.jpg"/><Relationship Id="rId23" Type="http://schemas.openxmlformats.org/officeDocument/2006/relationships/image" Target="../media/image70.jp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Relationship Id="rId14" Type="http://schemas.openxmlformats.org/officeDocument/2006/relationships/image" Target="../media/image61.jpg"/><Relationship Id="rId2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cw.mit.edu/help/faq-fair-use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hyperlink" Target="https://ocw.mit.edu/help/faq-fair-use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13" Type="http://schemas.openxmlformats.org/officeDocument/2006/relationships/hyperlink" Target="https://ocw.mit.edu/help/faq-fair-use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12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2.jpg"/><Relationship Id="rId5" Type="http://schemas.openxmlformats.org/officeDocument/2006/relationships/image" Target="../media/image79.png"/><Relationship Id="rId10" Type="http://schemas.openxmlformats.org/officeDocument/2006/relationships/image" Target="../media/image91.jpg"/><Relationship Id="rId4" Type="http://schemas.openxmlformats.org/officeDocument/2006/relationships/image" Target="../media/image78.png"/><Relationship Id="rId9" Type="http://schemas.openxmlformats.org/officeDocument/2006/relationships/image" Target="../media/image90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help/faq-fair-use/" TargetMode="Externa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help/faq-fair-use/" TargetMode="External"/><Relationship Id="rId4" Type="http://schemas.openxmlformats.org/officeDocument/2006/relationships/image" Target="../media/image10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ndevgateway.org/terms-and-conditions" TargetMode="Externa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jpg"/><Relationship Id="rId18" Type="http://schemas.openxmlformats.org/officeDocument/2006/relationships/image" Target="../media/image64.jpg"/><Relationship Id="rId26" Type="http://schemas.openxmlformats.org/officeDocument/2006/relationships/image" Target="../media/image105.jpg"/><Relationship Id="rId21" Type="http://schemas.openxmlformats.org/officeDocument/2006/relationships/image" Target="../media/image67.jpg"/><Relationship Id="rId34" Type="http://schemas.openxmlformats.org/officeDocument/2006/relationships/image" Target="../media/image113.jpg"/><Relationship Id="rId7" Type="http://schemas.openxmlformats.org/officeDocument/2006/relationships/image" Target="../media/image52.png"/><Relationship Id="rId12" Type="http://schemas.openxmlformats.org/officeDocument/2006/relationships/image" Target="../media/image58.jpg"/><Relationship Id="rId17" Type="http://schemas.openxmlformats.org/officeDocument/2006/relationships/image" Target="../media/image63.jpg"/><Relationship Id="rId25" Type="http://schemas.openxmlformats.org/officeDocument/2006/relationships/image" Target="../media/image104.jpg"/><Relationship Id="rId33" Type="http://schemas.openxmlformats.org/officeDocument/2006/relationships/image" Target="../media/image112.jpg"/><Relationship Id="rId38" Type="http://schemas.openxmlformats.org/officeDocument/2006/relationships/image" Target="../media/image117.jpg"/><Relationship Id="rId2" Type="http://schemas.openxmlformats.org/officeDocument/2006/relationships/hyperlink" Target="https://ocw.mit.edu/help/faq-fair-use/" TargetMode="External"/><Relationship Id="rId16" Type="http://schemas.openxmlformats.org/officeDocument/2006/relationships/image" Target="../media/image62.jpg"/><Relationship Id="rId20" Type="http://schemas.openxmlformats.org/officeDocument/2006/relationships/image" Target="../media/image66.jpg"/><Relationship Id="rId29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57.jpg"/><Relationship Id="rId24" Type="http://schemas.openxmlformats.org/officeDocument/2006/relationships/image" Target="../media/image70.jpg"/><Relationship Id="rId32" Type="http://schemas.openxmlformats.org/officeDocument/2006/relationships/image" Target="../media/image111.jpg"/><Relationship Id="rId37" Type="http://schemas.openxmlformats.org/officeDocument/2006/relationships/image" Target="../media/image116.jpg"/><Relationship Id="rId5" Type="http://schemas.openxmlformats.org/officeDocument/2006/relationships/image" Target="../media/image103.png"/><Relationship Id="rId15" Type="http://schemas.openxmlformats.org/officeDocument/2006/relationships/image" Target="../media/image61.jpg"/><Relationship Id="rId23" Type="http://schemas.openxmlformats.org/officeDocument/2006/relationships/image" Target="../media/image69.png"/><Relationship Id="rId28" Type="http://schemas.openxmlformats.org/officeDocument/2006/relationships/image" Target="../media/image107.jpg"/><Relationship Id="rId36" Type="http://schemas.openxmlformats.org/officeDocument/2006/relationships/image" Target="../media/image115.jpg"/><Relationship Id="rId10" Type="http://schemas.openxmlformats.org/officeDocument/2006/relationships/image" Target="../media/image56.jpg"/><Relationship Id="rId19" Type="http://schemas.openxmlformats.org/officeDocument/2006/relationships/image" Target="../media/image65.jpg"/><Relationship Id="rId31" Type="http://schemas.openxmlformats.org/officeDocument/2006/relationships/image" Target="../media/image110.jpg"/><Relationship Id="rId4" Type="http://schemas.openxmlformats.org/officeDocument/2006/relationships/image" Target="../media/image50.jpg"/><Relationship Id="rId9" Type="http://schemas.openxmlformats.org/officeDocument/2006/relationships/image" Target="../media/image54.jpg"/><Relationship Id="rId14" Type="http://schemas.openxmlformats.org/officeDocument/2006/relationships/image" Target="../media/image60.jpg"/><Relationship Id="rId22" Type="http://schemas.openxmlformats.org/officeDocument/2006/relationships/image" Target="../media/image68.png"/><Relationship Id="rId27" Type="http://schemas.openxmlformats.org/officeDocument/2006/relationships/image" Target="../media/image106.jpg"/><Relationship Id="rId30" Type="http://schemas.openxmlformats.org/officeDocument/2006/relationships/image" Target="../media/image109.jpg"/><Relationship Id="rId35" Type="http://schemas.openxmlformats.org/officeDocument/2006/relationships/image" Target="../media/image114.jpg"/><Relationship Id="rId8" Type="http://schemas.openxmlformats.org/officeDocument/2006/relationships/image" Target="../media/image53.jpg"/><Relationship Id="rId3" Type="http://schemas.openxmlformats.org/officeDocument/2006/relationships/image" Target="../media/image49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35EIBnL" TargetMode="External"/><Relationship Id="rId5" Type="http://schemas.openxmlformats.org/officeDocument/2006/relationships/hyperlink" Target="https://www.flickr.com/photos/pong/288491653/" TargetMode="External"/><Relationship Id="rId4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markus119/50125233948/in/photolist-2jnoVHw-2jnoUsk-2jnoSzc-2jnsYMd-2jnoVWY-2jnoT4Z-2jnsWJa-Z36bYq-7mCixm-9RdRgL-7zxaLF-7i2ujK-6vzXc9-6vzXdh-2jnoTLq-6vA1hQ-28YGD33-6vzZ9G-6vvMHn-6vvMGc-6vzZcj-6vzZJQ-6vvNo2-6vzZWj-6vzZUU-6vzZMo-6vA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cw.mit.edu/help/faq-fair-use/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help/faq-fair-use/" TargetMode="External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32000" y="242171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Fi</a:t>
            </a:r>
            <a:r>
              <a:rPr sz="4800" dirty="0"/>
              <a:t>n</a:t>
            </a:r>
            <a:r>
              <a:rPr sz="4800" spc="-515" dirty="0"/>
              <a:t>T</a:t>
            </a:r>
            <a:r>
              <a:rPr sz="4800" spc="5" dirty="0"/>
              <a:t>ec</a:t>
            </a:r>
            <a:r>
              <a:rPr sz="4800" dirty="0"/>
              <a:t>h</a:t>
            </a:r>
            <a:r>
              <a:rPr lang="en-US" sz="4800" dirty="0"/>
              <a:t> Disruption in Financial Industry</a:t>
            </a:r>
            <a:endParaRPr sz="48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E9436-1E60-F7EC-21F0-47B5CBB4A3D2}"/>
              </a:ext>
            </a:extLst>
          </p:cNvPr>
          <p:cNvSpPr txBox="1"/>
          <p:nvPr/>
        </p:nvSpPr>
        <p:spPr>
          <a:xfrm>
            <a:off x="3836087" y="4343400"/>
            <a:ext cx="69074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FinTech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Xiaoyu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(Joanna Wang)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Peking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3546" y="462789"/>
            <a:ext cx="33528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Fiat</a:t>
            </a:r>
            <a:r>
              <a:rPr sz="4000" spc="-85" dirty="0"/>
              <a:t> </a:t>
            </a:r>
            <a:r>
              <a:rPr sz="4000" spc="-10" dirty="0"/>
              <a:t>Currency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29334" y="1284935"/>
            <a:ext cx="5598795" cy="3140603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9235">
              <a:spcBef>
                <a:spcPts val="65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lnSpc>
                <a:spcPts val="3575"/>
              </a:lnSpc>
              <a:spcBef>
                <a:spcPts val="55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lnSpc>
                <a:spcPts val="3300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Reserves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lnSpc>
                <a:spcPts val="356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4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Ledgers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5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0676" y="1932777"/>
            <a:ext cx="3525107" cy="19784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46362" y="2263153"/>
            <a:ext cx="170942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epSos.de</a:t>
            </a:r>
            <a:r>
              <a:rPr sz="600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Wikimedia.</a:t>
            </a:r>
            <a:r>
              <a:rPr sz="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sz="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8193" y="4487710"/>
            <a:ext cx="972121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ts val="3575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Accepted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3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565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throughout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Optimum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4707" y="6376874"/>
            <a:ext cx="1384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9587" y="823243"/>
            <a:ext cx="55937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Insurance</a:t>
            </a:r>
            <a:r>
              <a:rPr sz="3600" spc="-45" dirty="0"/>
              <a:t> </a:t>
            </a:r>
            <a:r>
              <a:rPr sz="3600" spc="-55" dirty="0"/>
              <a:t>Value</a:t>
            </a:r>
            <a:r>
              <a:rPr sz="3600" spc="-40" dirty="0"/>
              <a:t> </a:t>
            </a:r>
            <a:r>
              <a:rPr sz="3600" spc="-5" dirty="0"/>
              <a:t>Chain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914" y="2929217"/>
            <a:ext cx="10774971" cy="17772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9587" y="6268275"/>
            <a:ext cx="2483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Image </a:t>
            </a:r>
            <a:r>
              <a:rPr sz="1400" spc="-5" dirty="0">
                <a:latin typeface="Calibri"/>
                <a:cs typeface="Calibri"/>
              </a:rPr>
              <a:t>by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Federal </a:t>
            </a:r>
            <a:r>
              <a:rPr sz="1400" dirty="0">
                <a:latin typeface="Calibri"/>
                <a:cs typeface="Calibri"/>
              </a:rPr>
              <a:t>Insurance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public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domain.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6972" y="6348375"/>
            <a:ext cx="8905875" cy="4394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R="824230" algn="r">
              <a:spcBef>
                <a:spcPts val="325"/>
              </a:spcBef>
            </a:pPr>
            <a:r>
              <a:rPr sz="800" spc="-5" dirty="0"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39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‘Annual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Insurance </a:t>
            </a:r>
            <a:r>
              <a:rPr sz="1400" spc="-10" dirty="0">
                <a:latin typeface="Calibri"/>
                <a:cs typeface="Calibri"/>
              </a:rPr>
              <a:t>Industry’,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U.S. </a:t>
            </a:r>
            <a:r>
              <a:rPr sz="1400" spc="-5" dirty="0">
                <a:latin typeface="Calibri"/>
                <a:cs typeface="Calibri"/>
              </a:rPr>
              <a:t>Department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Treasury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(September</a:t>
            </a:r>
            <a:r>
              <a:rPr sz="1400" dirty="0">
                <a:latin typeface="Calibri"/>
                <a:cs typeface="Calibri"/>
              </a:rPr>
              <a:t> 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685800"/>
            <a:ext cx="70008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Insurance</a:t>
            </a:r>
            <a:r>
              <a:rPr sz="3600" spc="-30" dirty="0"/>
              <a:t> </a:t>
            </a:r>
            <a:r>
              <a:rPr sz="3600" spc="-10" dirty="0"/>
              <a:t>Sector Landscape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101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945132"/>
            <a:ext cx="1089406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Aegon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(1968),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AFLAC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(1955),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(1949),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(1891),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(1836),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Manulife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(1887),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MetLife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(1868),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(1996),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York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(1845),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Nippon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(1889),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Prudential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(1875),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(1857),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Taikang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(1996)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331470" indent="-229235">
              <a:lnSpc>
                <a:spcPct val="99300"/>
              </a:lnSpc>
              <a:spcBef>
                <a:spcPts val="24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sz="28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Casualty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Allstate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(1931),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Chubb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(1882),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Cincinnati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(1950),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CNA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(1897),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Intact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(1807),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Hartford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(1810),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Liberty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Mutual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(1912),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Markel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(1980),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(1937),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(1922),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Travelers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(1853)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685800"/>
            <a:ext cx="70008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Insurance</a:t>
            </a:r>
            <a:r>
              <a:rPr sz="3600" spc="-30" dirty="0"/>
              <a:t> </a:t>
            </a:r>
            <a:r>
              <a:rPr sz="3600" spc="-10" dirty="0"/>
              <a:t>Sector Landscape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102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2158491"/>
            <a:ext cx="10607675" cy="29200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9235" algn="just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</a:t>
            </a:r>
            <a:r>
              <a:rPr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Managed Care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Anthem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(1946),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Centene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(1984),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Cigna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(1792),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CVS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Aetna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(1853),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(1936), Humana (1961),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UnitedHealth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(1977)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71145" indent="-229235">
              <a:lnSpc>
                <a:spcPct val="99600"/>
              </a:lnSpc>
              <a:spcBef>
                <a:spcPts val="24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Diversified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AIG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(1919),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Allianz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(1890),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(1816),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Aviva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(1696),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Pacific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(1991),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(1839),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(1988),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People’s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China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(1949),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Zurich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(1872)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512240"/>
            <a:ext cx="70008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Insurance</a:t>
            </a:r>
            <a:r>
              <a:rPr sz="3600" spc="-30" dirty="0"/>
              <a:t> </a:t>
            </a:r>
            <a:r>
              <a:rPr sz="3600" spc="-10" dirty="0"/>
              <a:t>Sector Landscape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103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100579"/>
            <a:ext cx="10659110" cy="3208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Reinsurance</a:t>
            </a:r>
            <a:r>
              <a:rPr sz="2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Companies: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(1995),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Berkshire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Hathaway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(1839/1967),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Munich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(1880),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(1863)</a:t>
            </a:r>
          </a:p>
          <a:p>
            <a:pPr marL="241300" marR="349250" indent="-229235">
              <a:lnSpc>
                <a:spcPct val="100800"/>
              </a:lnSpc>
              <a:spcBef>
                <a:spcPts val="113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Brokers: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Aon (1918),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(1939),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Arthur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Gallagher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(1927),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Marsh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McLennan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(1905),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Watson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(1828)</a:t>
            </a:r>
          </a:p>
          <a:p>
            <a:pPr marL="241300" indent="-229235">
              <a:spcBef>
                <a:spcPts val="12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Administration: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(1949),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Paychex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(1971)</a:t>
            </a:r>
          </a:p>
          <a:p>
            <a:pPr marL="241300" indent="-229235">
              <a:spcBef>
                <a:spcPts val="112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</a:t>
            </a:r>
            <a:r>
              <a:rPr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Administration:</a:t>
            </a:r>
            <a:r>
              <a:rPr sz="24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Sedgwick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(1969)</a:t>
            </a:r>
          </a:p>
          <a:p>
            <a:pPr marL="241300" indent="-229235">
              <a:spcBef>
                <a:spcPts val="125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  <a:r>
              <a:rPr sz="24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Duck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Creek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(2000),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Goldwire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(2001)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331342"/>
            <a:ext cx="80549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U.S. Insurance </a:t>
            </a:r>
            <a:r>
              <a:rPr sz="3600" spc="-10" dirty="0"/>
              <a:t>Sector Premiums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7054" y="1627304"/>
            <a:ext cx="8763000" cy="42554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6722" y="6268275"/>
            <a:ext cx="2483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Image </a:t>
            </a:r>
            <a:r>
              <a:rPr sz="1400" spc="-5" dirty="0">
                <a:latin typeface="Calibri"/>
                <a:cs typeface="Calibri"/>
              </a:rPr>
              <a:t>by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Federal </a:t>
            </a:r>
            <a:r>
              <a:rPr sz="1400" dirty="0">
                <a:latin typeface="Calibri"/>
                <a:cs typeface="Calibri"/>
              </a:rPr>
              <a:t>Insurance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public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domain.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7706" y="6603428"/>
            <a:ext cx="89058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‘Annual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Insurance </a:t>
            </a:r>
            <a:r>
              <a:rPr sz="1400" spc="-10" dirty="0">
                <a:latin typeface="Calibri"/>
                <a:cs typeface="Calibri"/>
              </a:rPr>
              <a:t>Industry’,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U.S. </a:t>
            </a:r>
            <a:r>
              <a:rPr sz="1400" spc="-5" dirty="0">
                <a:latin typeface="Calibri"/>
                <a:cs typeface="Calibri"/>
              </a:rPr>
              <a:t>Department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Treasury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(September</a:t>
            </a:r>
            <a:r>
              <a:rPr sz="1400" dirty="0">
                <a:latin typeface="Calibri"/>
                <a:cs typeface="Calibri"/>
              </a:rPr>
              <a:t> 2019)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394134"/>
            <a:ext cx="9736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U.S.</a:t>
            </a:r>
            <a:r>
              <a:rPr sz="3600" spc="-5" dirty="0"/>
              <a:t> </a:t>
            </a:r>
            <a:r>
              <a:rPr sz="3600" spc="-25" dirty="0"/>
              <a:t>Life</a:t>
            </a:r>
            <a:r>
              <a:rPr sz="3600" spc="-10" dirty="0"/>
              <a:t> </a:t>
            </a:r>
            <a:r>
              <a:rPr sz="3600" dirty="0"/>
              <a:t>&amp;</a:t>
            </a:r>
            <a:r>
              <a:rPr sz="3600" spc="-5" dirty="0"/>
              <a:t> Health</a:t>
            </a:r>
            <a:r>
              <a:rPr sz="3600" spc="-10" dirty="0"/>
              <a:t> </a:t>
            </a:r>
            <a:r>
              <a:rPr sz="3600" spc="-15" dirty="0"/>
              <a:t>Insurance</a:t>
            </a:r>
            <a:r>
              <a:rPr sz="3600" spc="-10" dirty="0"/>
              <a:t> </a:t>
            </a:r>
            <a:r>
              <a:rPr sz="3600" spc="-15" dirty="0"/>
              <a:t>Premiums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241" y="1780727"/>
            <a:ext cx="8943975" cy="42109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7686" y="6362242"/>
            <a:ext cx="2760980" cy="39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400" dirty="0">
                <a:latin typeface="Calibri"/>
                <a:cs typeface="Calibri"/>
              </a:rPr>
              <a:t>Image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Federal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Insurance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</a:t>
            </a:r>
            <a:endParaRPr sz="1400">
              <a:latin typeface="Calibri"/>
              <a:cs typeface="Calibri"/>
            </a:endParaRPr>
          </a:p>
          <a:p>
            <a:pPr marL="12700"/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public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domain.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7221" y="6386499"/>
            <a:ext cx="8943975" cy="434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R="922655" algn="r">
              <a:spcBef>
                <a:spcPts val="25"/>
              </a:spcBef>
            </a:pPr>
            <a:fld id="{81D60167-4931-47E6-BA6A-407CBD079E47}" type="slidenum">
              <a:rPr sz="800" spc="-5" dirty="0">
                <a:latin typeface="Arial MT"/>
                <a:cs typeface="Arial MT"/>
              </a:rPr>
              <a:pPr marR="922655" algn="r">
                <a:spcBef>
                  <a:spcPts val="25"/>
                </a:spcBef>
              </a:pPr>
              <a:t>105</a:t>
            </a:fld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‘Annual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 the</a:t>
            </a:r>
            <a:r>
              <a:rPr sz="1400" spc="-5" dirty="0">
                <a:latin typeface="Calibri"/>
                <a:cs typeface="Calibri"/>
              </a:rPr>
              <a:t> 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Industry’,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Office, </a:t>
            </a:r>
            <a:r>
              <a:rPr sz="1400" spc="-10" dirty="0">
                <a:latin typeface="Calibri"/>
                <a:cs typeface="Calibri"/>
              </a:rPr>
              <a:t>U.S.</a:t>
            </a:r>
            <a:r>
              <a:rPr sz="1400" spc="-5" dirty="0">
                <a:latin typeface="Calibri"/>
                <a:cs typeface="Calibri"/>
              </a:rPr>
              <a:t> Department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Treasury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(September </a:t>
            </a:r>
            <a:r>
              <a:rPr sz="1400" dirty="0">
                <a:latin typeface="Calibri"/>
                <a:cs typeface="Calibri"/>
              </a:rPr>
              <a:t>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278899"/>
            <a:ext cx="78073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U.S. </a:t>
            </a:r>
            <a:r>
              <a:rPr sz="3600" dirty="0"/>
              <a:t>P</a:t>
            </a:r>
            <a:r>
              <a:rPr sz="3600" spc="-20" dirty="0"/>
              <a:t> </a:t>
            </a:r>
            <a:r>
              <a:rPr sz="3600" dirty="0"/>
              <a:t>&amp;</a:t>
            </a:r>
            <a:r>
              <a:rPr sz="3600" spc="-15" dirty="0"/>
              <a:t> </a:t>
            </a:r>
            <a:r>
              <a:rPr sz="3600" dirty="0"/>
              <a:t>C</a:t>
            </a:r>
            <a:r>
              <a:rPr sz="3600" spc="-15" dirty="0"/>
              <a:t> Insurance</a:t>
            </a:r>
            <a:r>
              <a:rPr sz="3600" spc="-20" dirty="0"/>
              <a:t> </a:t>
            </a:r>
            <a:r>
              <a:rPr sz="3600" spc="-10" dirty="0"/>
              <a:t>Premiums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800" y="1433820"/>
            <a:ext cx="9601199" cy="43209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7686" y="6362242"/>
            <a:ext cx="2760980" cy="39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400" dirty="0">
                <a:latin typeface="Calibri"/>
                <a:cs typeface="Calibri"/>
              </a:rPr>
              <a:t>Image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Federal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Insurance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</a:t>
            </a:r>
            <a:endParaRPr sz="1400">
              <a:latin typeface="Calibri"/>
              <a:cs typeface="Calibri"/>
            </a:endParaRPr>
          </a:p>
          <a:p>
            <a:pPr marL="12700"/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public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domain.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7221" y="6386499"/>
            <a:ext cx="8943975" cy="4349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R="922655" algn="r">
              <a:spcBef>
                <a:spcPts val="25"/>
              </a:spcBef>
            </a:pPr>
            <a:fld id="{81D60167-4931-47E6-BA6A-407CBD079E47}" type="slidenum">
              <a:rPr sz="800" spc="-5" dirty="0">
                <a:latin typeface="Arial MT"/>
                <a:cs typeface="Arial MT"/>
              </a:rPr>
              <a:pPr marR="922655" algn="r">
                <a:spcBef>
                  <a:spcPts val="25"/>
                </a:spcBef>
              </a:pPr>
              <a:t>106</a:t>
            </a:fld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‘Annual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 the</a:t>
            </a:r>
            <a:r>
              <a:rPr sz="1400" spc="-5" dirty="0">
                <a:latin typeface="Calibri"/>
                <a:cs typeface="Calibri"/>
              </a:rPr>
              <a:t> 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Industry’,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Office, </a:t>
            </a:r>
            <a:r>
              <a:rPr sz="1400" spc="-10" dirty="0">
                <a:latin typeface="Calibri"/>
                <a:cs typeface="Calibri"/>
              </a:rPr>
              <a:t>U.S.</a:t>
            </a:r>
            <a:r>
              <a:rPr sz="1400" spc="-5" dirty="0">
                <a:latin typeface="Calibri"/>
                <a:cs typeface="Calibri"/>
              </a:rPr>
              <a:t> Department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Treasury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(September </a:t>
            </a:r>
            <a:r>
              <a:rPr sz="1400" dirty="0">
                <a:latin typeface="Calibri"/>
                <a:cs typeface="Calibri"/>
              </a:rPr>
              <a:t>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533400"/>
            <a:ext cx="952160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Insurance</a:t>
            </a:r>
            <a:r>
              <a:rPr sz="3600" spc="-40" dirty="0"/>
              <a:t> </a:t>
            </a:r>
            <a:r>
              <a:rPr sz="3600" spc="-10" dirty="0"/>
              <a:t>Sector</a:t>
            </a:r>
            <a:r>
              <a:rPr sz="3600" spc="-20" dirty="0"/>
              <a:t> </a:t>
            </a:r>
            <a:r>
              <a:rPr sz="3600" spc="-10" dirty="0"/>
              <a:t>Challenges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8" y="1732991"/>
            <a:ext cx="9522461" cy="362663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indent="-228600">
              <a:spcBef>
                <a:spcPts val="3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Broker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</a:p>
          <a:p>
            <a:pPr marL="240665" indent="-228600">
              <a:spcBef>
                <a:spcPts val="2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Legacy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Development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863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296785"/>
            <a:ext cx="61150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 </a:t>
            </a:r>
            <a:r>
              <a:rPr sz="3600" spc="-5" dirty="0"/>
              <a:t>Opportunities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7200" y="1400433"/>
            <a:ext cx="8767229" cy="46508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2438" y="6065650"/>
            <a:ext cx="11527790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14415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 </a:t>
            </a:r>
            <a:r>
              <a:rPr sz="1400" spc="-5" dirty="0">
                <a:latin typeface="Calibri"/>
                <a:cs typeface="Calibri"/>
              </a:rPr>
              <a:t>‘Quarterly </a:t>
            </a:r>
            <a:r>
              <a:rPr sz="1400" spc="-15" dirty="0">
                <a:latin typeface="Calibri"/>
                <a:cs typeface="Calibri"/>
              </a:rPr>
              <a:t>InsurTech</a:t>
            </a:r>
            <a:r>
              <a:rPr sz="1400" spc="-5" dirty="0">
                <a:latin typeface="Calibri"/>
                <a:cs typeface="Calibri"/>
              </a:rPr>
              <a:t> Briefing Q4 </a:t>
            </a:r>
            <a:r>
              <a:rPr sz="1400" dirty="0">
                <a:latin typeface="Calibri"/>
                <a:cs typeface="Calibri"/>
              </a:rPr>
              <a:t>2019',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CB</a:t>
            </a:r>
            <a:r>
              <a:rPr sz="1400" spc="-5" dirty="0">
                <a:latin typeface="Calibri"/>
                <a:cs typeface="Calibri"/>
              </a:rPr>
              <a:t> Insights </a:t>
            </a:r>
            <a:r>
              <a:rPr sz="1400" dirty="0">
                <a:latin typeface="Calibri"/>
                <a:cs typeface="Calibri"/>
              </a:rPr>
              <a:t>‘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(January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2020)</a:t>
            </a:r>
            <a:endParaRPr sz="1400">
              <a:latin typeface="Calibri"/>
              <a:cs typeface="Calibri"/>
            </a:endParaRPr>
          </a:p>
          <a:p>
            <a:pPr marR="501650" algn="r">
              <a:spcBef>
                <a:spcPts val="770"/>
              </a:spcBef>
            </a:pPr>
            <a:r>
              <a:rPr sz="800" spc="-5" dirty="0">
                <a:latin typeface="Arial MT"/>
                <a:cs typeface="Arial MT"/>
              </a:rPr>
              <a:t>13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805"/>
              </a:spcBef>
            </a:pPr>
            <a:r>
              <a:rPr sz="1100" dirty="0">
                <a:latin typeface="Calibri"/>
                <a:cs typeface="Calibri"/>
              </a:rPr>
              <a:t>©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Willis Towers Watson and </a:t>
            </a:r>
            <a:r>
              <a:rPr sz="1100" spc="-5" dirty="0">
                <a:latin typeface="Calibri"/>
                <a:cs typeface="Calibri"/>
              </a:rPr>
              <a:t>CB</a:t>
            </a:r>
            <a:r>
              <a:rPr sz="1100" spc="-10" dirty="0">
                <a:latin typeface="Calibri"/>
                <a:cs typeface="Calibri"/>
              </a:rPr>
              <a:t> Insights. All rights reserved.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This content </a:t>
            </a:r>
            <a:r>
              <a:rPr sz="1100" spc="-5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excluded from our Creative Commons license. 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more information, see </a:t>
            </a:r>
            <a:r>
              <a:rPr sz="11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480" y="457200"/>
            <a:ext cx="61163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spc="-40" dirty="0"/>
              <a:t> </a:t>
            </a:r>
            <a:r>
              <a:rPr sz="3600" spc="-5" dirty="0"/>
              <a:t>Opportunities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514058"/>
            <a:ext cx="9629140" cy="3949158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40665" indent="-228600">
              <a:spcBef>
                <a:spcPts val="10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Sales,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Claims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UX: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86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Conversational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Underwriting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85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Underwriting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5080" lvl="1" indent="-229235">
              <a:lnSpc>
                <a:spcPts val="3000"/>
              </a:lnSpc>
              <a:spcBef>
                <a:spcPts val="125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Telematics,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8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Disability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39" y="371347"/>
            <a:ext cx="42684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2035" algn="l"/>
              </a:tabLst>
            </a:pPr>
            <a:r>
              <a:rPr sz="3600" spc="-30" dirty="0"/>
              <a:t>Money’s</a:t>
            </a:r>
            <a:r>
              <a:rPr lang="en-US" sz="3600" spc="-30" dirty="0"/>
              <a:t> </a:t>
            </a:r>
            <a:r>
              <a:rPr sz="3600" spc="-15" dirty="0"/>
              <a:t>Future?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052" y="2557869"/>
            <a:ext cx="2554840" cy="17372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5196" y="2691817"/>
            <a:ext cx="3061227" cy="14693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1967" y="2557868"/>
            <a:ext cx="2233658" cy="17422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80349" y="4304588"/>
            <a:ext cx="388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© </a:t>
            </a:r>
            <a:r>
              <a:rPr sz="900" spc="-5" dirty="0">
                <a:latin typeface="Calibri"/>
                <a:cs typeface="Calibri"/>
              </a:rPr>
              <a:t>Hasbro. </a:t>
            </a:r>
            <a:r>
              <a:rPr sz="900" dirty="0">
                <a:latin typeface="Calibri"/>
                <a:cs typeface="Calibri"/>
              </a:rPr>
              <a:t>All rights reserved. </a:t>
            </a:r>
            <a:r>
              <a:rPr sz="900" spc="-5" dirty="0">
                <a:latin typeface="Calibri"/>
                <a:cs typeface="Calibri"/>
              </a:rPr>
              <a:t>This </a:t>
            </a:r>
            <a:r>
              <a:rPr sz="900" dirty="0">
                <a:latin typeface="Calibri"/>
                <a:cs typeface="Calibri"/>
              </a:rPr>
              <a:t>content </a:t>
            </a:r>
            <a:r>
              <a:rPr sz="900" spc="-5" dirty="0">
                <a:latin typeface="Calibri"/>
                <a:cs typeface="Calibri"/>
              </a:rPr>
              <a:t>is </a:t>
            </a:r>
            <a:r>
              <a:rPr sz="900" dirty="0">
                <a:latin typeface="Calibri"/>
                <a:cs typeface="Calibri"/>
              </a:rPr>
              <a:t>excluded </a:t>
            </a:r>
            <a:r>
              <a:rPr sz="900" spc="-5" dirty="0">
                <a:latin typeface="Calibri"/>
                <a:cs typeface="Calibri"/>
              </a:rPr>
              <a:t>from our Creative Commons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license.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For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more</a:t>
            </a:r>
            <a:r>
              <a:rPr sz="900" spc="-5" dirty="0">
                <a:latin typeface="Calibri"/>
                <a:cs typeface="Calibri"/>
              </a:rPr>
              <a:t> information, see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https://ocw.mit.edu/help/faq-fair-use/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9971" y="4434433"/>
            <a:ext cx="5805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©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DK.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(Publishing)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All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rights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reserved.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This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content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excluded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from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our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Creative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Commons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license.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For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more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information,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see </a:t>
            </a:r>
            <a:r>
              <a:rPr sz="900" spc="-190" dirty="0"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https://ocw.mit.edu/help/faq-fair-use/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2018" y="4986718"/>
            <a:ext cx="2139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1475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Credit </a:t>
            </a:r>
            <a:r>
              <a:rPr sz="2400" spc="-5" dirty="0">
                <a:latin typeface="Calibri"/>
                <a:cs typeface="Calibri"/>
              </a:rPr>
              <a:t>Chip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Galactic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Republic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8540" y="4924843"/>
            <a:ext cx="2221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5945"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Wupiupi </a:t>
            </a:r>
            <a:r>
              <a:rPr sz="2400" spc="-10" dirty="0">
                <a:latin typeface="Calibri"/>
                <a:cs typeface="Calibri"/>
              </a:rPr>
              <a:t> Hutts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35" dirty="0">
                <a:latin typeface="Calibri"/>
                <a:cs typeface="Calibri"/>
              </a:rPr>
              <a:t> Tatooine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1841" y="4965078"/>
            <a:ext cx="248729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9115" marR="5080" indent="-52705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Imperial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Credit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Empire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8352" y="6369298"/>
            <a:ext cx="3094990" cy="38163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674370" algn="r">
              <a:spcBef>
                <a:spcPts val="160"/>
              </a:spcBef>
            </a:pPr>
            <a:r>
              <a:rPr sz="800" spc="-5" dirty="0">
                <a:latin typeface="Arial MT"/>
                <a:cs typeface="Arial MT"/>
              </a:rPr>
              <a:t>13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Wookieepedia,</a:t>
            </a:r>
            <a:r>
              <a:rPr sz="1400" dirty="0">
                <a:latin typeface="Calibri"/>
                <a:cs typeface="Calibri"/>
              </a:rPr>
              <a:t> 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Wars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Wiki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415703"/>
            <a:ext cx="833500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dirty="0"/>
              <a:t> </a:t>
            </a:r>
            <a:r>
              <a:rPr sz="3600" spc="-15" dirty="0"/>
              <a:t>Emerging</a:t>
            </a:r>
            <a:r>
              <a:rPr sz="3600" dirty="0"/>
              <a:t> </a:t>
            </a:r>
            <a:r>
              <a:rPr sz="3600" spc="-45" dirty="0"/>
              <a:t>Technologies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668" y="1443892"/>
            <a:ext cx="10002265" cy="49316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4822" y="6279641"/>
            <a:ext cx="2419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Image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Federal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Insurance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Office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in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public domain.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7019" y="6348396"/>
            <a:ext cx="8905875" cy="4394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R="824230" algn="r">
              <a:spcBef>
                <a:spcPts val="325"/>
              </a:spcBef>
            </a:pPr>
            <a:r>
              <a:rPr sz="800" spc="-5" dirty="0">
                <a:latin typeface="Arial MT"/>
                <a:cs typeface="Arial MT"/>
              </a:rPr>
              <a:t>15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39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‘Annual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Insurance </a:t>
            </a:r>
            <a:r>
              <a:rPr sz="1400" spc="-10" dirty="0">
                <a:latin typeface="Calibri"/>
                <a:cs typeface="Calibri"/>
              </a:rPr>
              <a:t>Industry’,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Insurance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Office,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U.S. </a:t>
            </a:r>
            <a:r>
              <a:rPr sz="1400" spc="-5" dirty="0">
                <a:latin typeface="Calibri"/>
                <a:cs typeface="Calibri"/>
              </a:rPr>
              <a:t>Department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</a:t>
            </a:r>
            <a:r>
              <a:rPr sz="1400" spc="-15" dirty="0">
                <a:latin typeface="Calibri"/>
                <a:cs typeface="Calibri"/>
              </a:rPr>
              <a:t>Treasury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(September</a:t>
            </a:r>
            <a:r>
              <a:rPr sz="1400" dirty="0">
                <a:latin typeface="Calibri"/>
                <a:cs typeface="Calibri"/>
              </a:rPr>
              <a:t> 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457200"/>
            <a:ext cx="52939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spc="-60" dirty="0"/>
              <a:t> </a:t>
            </a:r>
            <a:r>
              <a:rPr sz="3600" spc="-10" dirty="0"/>
              <a:t>Challenges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765456"/>
            <a:ext cx="5064125" cy="4505079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spcBef>
                <a:spcPts val="4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spcBef>
                <a:spcPts val="30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</a:t>
            </a:r>
          </a:p>
          <a:p>
            <a:pPr marL="697865" lvl="1" indent="-228600">
              <a:spcBef>
                <a:spcPts val="35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3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spcBef>
                <a:spcPts val="40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Incumbents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spcBef>
                <a:spcPts val="26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163320" indent="-241300" algn="r">
              <a:spcBef>
                <a:spcPts val="2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1183005" lvl="1" indent="-228600" algn="r">
              <a:spcBef>
                <a:spcPts val="400"/>
              </a:spcBef>
              <a:buFont typeface="Arial MT"/>
              <a:buChar char="•"/>
              <a:tabLst>
                <a:tab pos="2286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1156335" lvl="1" indent="-228600" algn="r">
              <a:spcBef>
                <a:spcPts val="265"/>
              </a:spcBef>
              <a:buFont typeface="Arial MT"/>
              <a:buChar char="•"/>
              <a:tabLst>
                <a:tab pos="2286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2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927" y="1219199"/>
            <a:ext cx="9515474" cy="50690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9979" y="6336206"/>
            <a:ext cx="4382135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83590" algn="r">
              <a:spcBef>
                <a:spcPts val="420"/>
              </a:spcBef>
            </a:pPr>
            <a:r>
              <a:rPr sz="800" spc="-5" dirty="0">
                <a:latin typeface="Arial MT"/>
                <a:cs typeface="Arial MT"/>
              </a:rPr>
              <a:t>17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‘2019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FinTech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Almanac’,</a:t>
            </a:r>
            <a:r>
              <a:rPr sz="1400" spc="-5" dirty="0">
                <a:latin typeface="Calibri"/>
                <a:cs typeface="Calibri"/>
              </a:rPr>
              <a:t> FT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spc="-5" dirty="0">
                <a:latin typeface="Calibri"/>
                <a:cs typeface="Calibri"/>
              </a:rPr>
              <a:t> (February </a:t>
            </a:r>
            <a:r>
              <a:rPr sz="1400" dirty="0">
                <a:latin typeface="Calibri"/>
                <a:cs typeface="Calibri"/>
              </a:rPr>
              <a:t>2020)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0477" y="6507646"/>
            <a:ext cx="26828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Courtesy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Partners.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192" y="457200"/>
            <a:ext cx="67824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spc="-30" dirty="0"/>
              <a:t> </a:t>
            </a:r>
            <a:r>
              <a:rPr sz="3600" spc="-5" dirty="0"/>
              <a:t>Business</a:t>
            </a:r>
            <a:r>
              <a:rPr sz="3600" spc="-25" dirty="0"/>
              <a:t> </a:t>
            </a:r>
            <a:r>
              <a:rPr sz="3600" spc="-5" dirty="0"/>
              <a:t>Models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113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107691"/>
            <a:ext cx="4879340" cy="2916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Licensed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Insurer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30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Managed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9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3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Aggregator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573106"/>
            <a:ext cx="46970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spc="-75" dirty="0"/>
              <a:t> </a:t>
            </a:r>
            <a:r>
              <a:rPr sz="3600" spc="-10" dirty="0"/>
              <a:t>Startups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119385" y="1905000"/>
            <a:ext cx="11917680" cy="4009431"/>
          </a:xfrm>
          <a:prstGeom prst="rect">
            <a:avLst/>
          </a:prstGeom>
        </p:spPr>
        <p:txBody>
          <a:bodyPr vert="horz" wrap="square" lIns="0" tIns="94615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77495" indent="-22923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78765" algn="l"/>
              </a:tabLst>
            </a:pPr>
            <a:r>
              <a:rPr sz="2400" spc="-25" dirty="0"/>
              <a:t>Acko</a:t>
            </a:r>
            <a:r>
              <a:rPr sz="2400" spc="-5" dirty="0"/>
              <a:t> </a:t>
            </a:r>
            <a:r>
              <a:rPr sz="2400" dirty="0"/>
              <a:t>(2017) –</a:t>
            </a:r>
            <a:r>
              <a:rPr sz="2400" spc="10" dirty="0"/>
              <a:t> </a:t>
            </a:r>
            <a:r>
              <a:rPr sz="2400" spc="-20" dirty="0"/>
              <a:t>Auto,</a:t>
            </a:r>
            <a:r>
              <a:rPr sz="2400" spc="5" dirty="0"/>
              <a:t> </a:t>
            </a:r>
            <a:r>
              <a:rPr sz="2400" spc="-60" dirty="0"/>
              <a:t>Travel</a:t>
            </a:r>
            <a:r>
              <a:rPr sz="2400" spc="-5" dirty="0"/>
              <a:t> </a:t>
            </a:r>
            <a:r>
              <a:rPr sz="2400" dirty="0"/>
              <a:t>-</a:t>
            </a:r>
            <a:r>
              <a:rPr sz="2400" spc="10" dirty="0"/>
              <a:t> </a:t>
            </a:r>
            <a:r>
              <a:rPr sz="2400" spc="-5" dirty="0"/>
              <a:t>India</a:t>
            </a:r>
          </a:p>
          <a:p>
            <a:pPr marL="277495" indent="-22923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78765" algn="l"/>
              </a:tabLst>
            </a:pPr>
            <a:r>
              <a:rPr sz="2400" spc="-10" dirty="0"/>
              <a:t>Assurance</a:t>
            </a:r>
            <a:r>
              <a:rPr sz="2400" dirty="0"/>
              <a:t> (2016)</a:t>
            </a:r>
            <a:r>
              <a:rPr sz="2400" spc="15" dirty="0"/>
              <a:t> </a:t>
            </a:r>
            <a:r>
              <a:rPr sz="2400" dirty="0"/>
              <a:t>–</a:t>
            </a:r>
            <a:r>
              <a:rPr sz="2400" spc="15" dirty="0"/>
              <a:t> </a:t>
            </a:r>
            <a:r>
              <a:rPr sz="2400" spc="-15" dirty="0"/>
              <a:t>Diversified</a:t>
            </a:r>
            <a:r>
              <a:rPr sz="2400" spc="15" dirty="0"/>
              <a:t> </a:t>
            </a:r>
            <a:r>
              <a:rPr sz="2400" spc="-5" dirty="0"/>
              <a:t>‘Financial</a:t>
            </a:r>
            <a:r>
              <a:rPr sz="2400" dirty="0"/>
              <a:t> </a:t>
            </a:r>
            <a:r>
              <a:rPr sz="2400" spc="-15" dirty="0"/>
              <a:t>Wellness’</a:t>
            </a:r>
            <a:r>
              <a:rPr sz="2400" spc="15" dirty="0"/>
              <a:t> </a:t>
            </a:r>
            <a:r>
              <a:rPr sz="2400" spc="-10" dirty="0"/>
              <a:t>Direct</a:t>
            </a:r>
            <a:r>
              <a:rPr sz="2400" spc="5" dirty="0"/>
              <a:t> </a:t>
            </a:r>
            <a:r>
              <a:rPr sz="2400" spc="-15" dirty="0"/>
              <a:t>to</a:t>
            </a:r>
            <a:r>
              <a:rPr sz="2400" spc="10" dirty="0"/>
              <a:t> </a:t>
            </a:r>
            <a:r>
              <a:rPr sz="2400" spc="-5" dirty="0"/>
              <a:t>Consumer</a:t>
            </a:r>
          </a:p>
          <a:p>
            <a:pPr marL="278130" indent="-22923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5" dirty="0"/>
              <a:t>Bold</a:t>
            </a:r>
            <a:r>
              <a:rPr sz="2400" spc="5" dirty="0"/>
              <a:t> </a:t>
            </a:r>
            <a:r>
              <a:rPr sz="2400" spc="-15" dirty="0"/>
              <a:t>Penguin</a:t>
            </a:r>
            <a:r>
              <a:rPr sz="2400" spc="5" dirty="0"/>
              <a:t> </a:t>
            </a:r>
            <a:r>
              <a:rPr sz="2400" dirty="0"/>
              <a:t>(2016)</a:t>
            </a:r>
            <a:r>
              <a:rPr sz="2400" spc="10" dirty="0"/>
              <a:t> </a:t>
            </a:r>
            <a:r>
              <a:rPr sz="2400" dirty="0"/>
              <a:t>–</a:t>
            </a:r>
            <a:r>
              <a:rPr sz="2400" spc="15" dirty="0"/>
              <a:t> </a:t>
            </a:r>
            <a:r>
              <a:rPr sz="2400" spc="-10" dirty="0"/>
              <a:t>Commercial</a:t>
            </a:r>
            <a:r>
              <a:rPr sz="2400" dirty="0"/>
              <a:t> </a:t>
            </a:r>
            <a:r>
              <a:rPr sz="2400" spc="-10" dirty="0"/>
              <a:t>Insurance</a:t>
            </a:r>
            <a:r>
              <a:rPr sz="2400" spc="-5" dirty="0"/>
              <a:t> </a:t>
            </a:r>
            <a:r>
              <a:rPr sz="2400" spc="-15" dirty="0"/>
              <a:t>Exchange</a:t>
            </a:r>
          </a:p>
          <a:p>
            <a:pPr marL="278130" indent="-22923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10" dirty="0"/>
              <a:t>CoverHound</a:t>
            </a:r>
            <a:r>
              <a:rPr sz="2400" spc="10" dirty="0"/>
              <a:t> </a:t>
            </a:r>
            <a:r>
              <a:rPr sz="2400" dirty="0"/>
              <a:t>(2010)</a:t>
            </a:r>
            <a:r>
              <a:rPr sz="2400" spc="-5" dirty="0"/>
              <a:t> </a:t>
            </a:r>
            <a:r>
              <a:rPr sz="2400" dirty="0"/>
              <a:t>–</a:t>
            </a:r>
            <a:r>
              <a:rPr sz="2400" spc="10" dirty="0"/>
              <a:t> </a:t>
            </a:r>
            <a:r>
              <a:rPr sz="2400" spc="-5" dirty="0"/>
              <a:t>Auto</a:t>
            </a:r>
            <a:r>
              <a:rPr sz="2400" dirty="0"/>
              <a:t> </a:t>
            </a:r>
            <a:r>
              <a:rPr sz="2400" spc="-15" dirty="0"/>
              <a:t>Marketplace</a:t>
            </a:r>
            <a:r>
              <a:rPr sz="2400" spc="-5" dirty="0"/>
              <a:t> Comparison</a:t>
            </a:r>
          </a:p>
          <a:p>
            <a:pPr marL="278130" indent="-22923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20" dirty="0"/>
              <a:t>CoverWallet</a:t>
            </a:r>
            <a:r>
              <a:rPr sz="2400" dirty="0"/>
              <a:t> (2015)</a:t>
            </a:r>
            <a:r>
              <a:rPr sz="2400" spc="-10" dirty="0"/>
              <a:t> </a:t>
            </a:r>
            <a:r>
              <a:rPr sz="2400" dirty="0"/>
              <a:t>–</a:t>
            </a:r>
            <a:r>
              <a:rPr sz="2400" spc="5" dirty="0"/>
              <a:t> </a:t>
            </a:r>
            <a:r>
              <a:rPr sz="2400" spc="-5" dirty="0"/>
              <a:t>Small Business</a:t>
            </a:r>
            <a:r>
              <a:rPr sz="2400" dirty="0"/>
              <a:t> P</a:t>
            </a:r>
            <a:r>
              <a:rPr sz="2400" spc="5" dirty="0"/>
              <a:t> </a:t>
            </a:r>
            <a:r>
              <a:rPr sz="2400" dirty="0"/>
              <a:t>&amp; C</a:t>
            </a:r>
          </a:p>
          <a:p>
            <a:pPr marL="278130" indent="-22923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10" dirty="0"/>
              <a:t>Ethos </a:t>
            </a:r>
            <a:r>
              <a:rPr sz="2400" dirty="0"/>
              <a:t>(</a:t>
            </a:r>
            <a:r>
              <a:rPr sz="2400" spc="-10" dirty="0"/>
              <a:t> </a:t>
            </a:r>
            <a:r>
              <a:rPr sz="2400" dirty="0"/>
              <a:t>2016)</a:t>
            </a:r>
            <a:r>
              <a:rPr sz="2400" spc="-5" dirty="0"/>
              <a:t> </a:t>
            </a:r>
            <a:r>
              <a:rPr sz="2400" dirty="0"/>
              <a:t>-</a:t>
            </a:r>
            <a:r>
              <a:rPr sz="2400" spc="-5" dirty="0"/>
              <a:t> </a:t>
            </a:r>
            <a:r>
              <a:rPr sz="2400" spc="-25" dirty="0"/>
              <a:t>Life</a:t>
            </a:r>
          </a:p>
          <a:p>
            <a:pPr marL="278130" indent="-22923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79400" algn="l"/>
              </a:tabLst>
            </a:pPr>
            <a:r>
              <a:rPr sz="2400" spc="-10" dirty="0"/>
              <a:t>FINEOS</a:t>
            </a:r>
            <a:r>
              <a:rPr sz="2400" spc="-5" dirty="0"/>
              <a:t> </a:t>
            </a:r>
            <a:r>
              <a:rPr sz="2400" dirty="0"/>
              <a:t>(1993) –</a:t>
            </a:r>
            <a:r>
              <a:rPr sz="2400" spc="10" dirty="0"/>
              <a:t> </a:t>
            </a:r>
            <a:r>
              <a:rPr sz="2400" spc="-15" dirty="0"/>
              <a:t>Software</a:t>
            </a:r>
            <a:r>
              <a:rPr sz="2400" spc="-10" dirty="0"/>
              <a:t> </a:t>
            </a:r>
            <a:r>
              <a:rPr sz="2400" spc="-25" dirty="0"/>
              <a:t>for</a:t>
            </a:r>
            <a:r>
              <a:rPr sz="2400" dirty="0"/>
              <a:t> </a:t>
            </a:r>
            <a:r>
              <a:rPr sz="2400" spc="-20" dirty="0"/>
              <a:t>Life,</a:t>
            </a:r>
            <a:r>
              <a:rPr sz="2400" dirty="0"/>
              <a:t> </a:t>
            </a:r>
            <a:r>
              <a:rPr sz="2400" spc="-5" dirty="0"/>
              <a:t>Accident</a:t>
            </a:r>
            <a:r>
              <a:rPr sz="2400" dirty="0"/>
              <a:t> &amp; </a:t>
            </a:r>
            <a:r>
              <a:rPr sz="2400" spc="-5" dirty="0"/>
              <a:t>Health</a:t>
            </a:r>
          </a:p>
          <a:p>
            <a:pPr marL="278765" indent="-22923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280035" algn="l"/>
              </a:tabLst>
            </a:pPr>
            <a:r>
              <a:rPr sz="2400" spc="-10" dirty="0"/>
              <a:t>Fri:Day</a:t>
            </a:r>
            <a:r>
              <a:rPr sz="2400" spc="-15" dirty="0"/>
              <a:t> </a:t>
            </a:r>
            <a:r>
              <a:rPr sz="2400" dirty="0"/>
              <a:t>(2017) – </a:t>
            </a:r>
            <a:r>
              <a:rPr sz="2400" spc="-5" dirty="0"/>
              <a:t>Auto </a:t>
            </a:r>
            <a:r>
              <a:rPr sz="2400" dirty="0"/>
              <a:t>– </a:t>
            </a:r>
            <a:r>
              <a:rPr sz="2400" spc="-15" dirty="0"/>
              <a:t>Germany</a:t>
            </a:r>
          </a:p>
          <a:p>
            <a:pPr marL="278765" indent="-22923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80035" algn="l"/>
              </a:tabLst>
            </a:pPr>
            <a:r>
              <a:rPr sz="2400" spc="-5" dirty="0"/>
              <a:t>Goji</a:t>
            </a:r>
            <a:r>
              <a:rPr sz="2400" spc="-10" dirty="0"/>
              <a:t> </a:t>
            </a:r>
            <a:r>
              <a:rPr sz="2400" dirty="0"/>
              <a:t>(2007)</a:t>
            </a:r>
            <a:r>
              <a:rPr sz="2400" spc="10" dirty="0"/>
              <a:t> </a:t>
            </a:r>
            <a:r>
              <a:rPr sz="2400" dirty="0"/>
              <a:t>–</a:t>
            </a:r>
            <a:r>
              <a:rPr sz="2400" spc="10" dirty="0"/>
              <a:t> </a:t>
            </a:r>
            <a:r>
              <a:rPr sz="2400" spc="-5" dirty="0"/>
              <a:t>Auto </a:t>
            </a:r>
            <a:r>
              <a:rPr sz="2400" spc="-15" dirty="0"/>
              <a:t>Marketplace</a:t>
            </a:r>
            <a:r>
              <a:rPr sz="2400" spc="-5" dirty="0"/>
              <a:t> using Driving</a:t>
            </a:r>
            <a:r>
              <a:rPr sz="2400" spc="-10" dirty="0"/>
              <a:t> History</a:t>
            </a:r>
            <a:r>
              <a:rPr sz="2400" spc="-5" dirty="0"/>
              <a:t> </a:t>
            </a:r>
            <a:r>
              <a:rPr sz="2400" spc="-20" dirty="0"/>
              <a:t>Data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114</a:t>
            </a:fld>
            <a:endParaRPr spc="-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0" y="457200"/>
            <a:ext cx="46970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spc="-75" dirty="0"/>
              <a:t> </a:t>
            </a:r>
            <a:r>
              <a:rPr sz="3600" spc="-10" dirty="0"/>
              <a:t>Startups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115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686000"/>
            <a:ext cx="7484745" cy="389850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1300" indent="-229235">
              <a:spcBef>
                <a:spcPts val="106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Hippo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 marL="241300" indent="-229235">
              <a:spcBef>
                <a:spcPts val="96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Insureon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(1997)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9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Insurify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(2013)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Comparison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9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Ladder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935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Lemonade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Home,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Renters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935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Metromile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(2011)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840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(2016)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Business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</a:t>
            </a:r>
          </a:p>
          <a:p>
            <a:pPr marL="241935" indent="-229235">
              <a:spcBef>
                <a:spcPts val="935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40" y="657859"/>
            <a:ext cx="46970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InsurTech</a:t>
            </a:r>
            <a:r>
              <a:rPr sz="3600" spc="-75" dirty="0"/>
              <a:t> </a:t>
            </a:r>
            <a:r>
              <a:rPr sz="3600" spc="-10" dirty="0"/>
              <a:t>Startups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116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828800"/>
            <a:ext cx="9972040" cy="4009431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9235"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PolicyBazaar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(2008) –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6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PolicyGenius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Comparison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3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Assicurazioni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Italy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65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645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Singlife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530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Snapsheet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(2011) 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2570" indent="-229235">
              <a:spcBef>
                <a:spcPts val="645"/>
              </a:spcBef>
              <a:buFont typeface="Arial MT"/>
              <a:buChar char="•"/>
              <a:tabLst>
                <a:tab pos="243204" algn="l"/>
              </a:tabLst>
            </a:pP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Tractable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 –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2570" indent="-229235">
              <a:spcBef>
                <a:spcPts val="530"/>
              </a:spcBef>
              <a:buFont typeface="Arial MT"/>
              <a:buChar char="•"/>
              <a:tabLst>
                <a:tab pos="243204" algn="l"/>
              </a:tabLst>
            </a:pP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WeFox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Carrier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Germany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3204" indent="-229235">
              <a:spcBef>
                <a:spcPts val="645"/>
              </a:spcBef>
              <a:buFont typeface="Arial MT"/>
              <a:buChar char="•"/>
              <a:tabLst>
                <a:tab pos="24384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ZhongAn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(2013) 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992" y="589130"/>
            <a:ext cx="11094555" cy="58234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9979" y="6336206"/>
            <a:ext cx="4382135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83590" algn="r">
              <a:spcBef>
                <a:spcPts val="420"/>
              </a:spcBef>
            </a:pPr>
            <a:r>
              <a:rPr sz="800" spc="-5" dirty="0">
                <a:latin typeface="Arial MT"/>
                <a:cs typeface="Arial MT"/>
              </a:rPr>
              <a:t>22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‘2019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FinTech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Almanac’,</a:t>
            </a:r>
            <a:r>
              <a:rPr sz="1400" spc="-5" dirty="0">
                <a:latin typeface="Calibri"/>
                <a:cs typeface="Calibri"/>
              </a:rPr>
              <a:t> FT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spc="-5" dirty="0">
                <a:latin typeface="Calibri"/>
                <a:cs typeface="Calibri"/>
              </a:rPr>
              <a:t> (February </a:t>
            </a:r>
            <a:r>
              <a:rPr sz="1400" dirty="0">
                <a:latin typeface="Calibri"/>
                <a:cs typeface="Calibri"/>
              </a:rPr>
              <a:t>2020)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2408" y="6507646"/>
            <a:ext cx="26828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Courtesy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Partners.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with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609600"/>
            <a:ext cx="65151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Health</a:t>
            </a:r>
            <a:r>
              <a:rPr sz="3600" spc="-40" dirty="0"/>
              <a:t> </a:t>
            </a:r>
            <a:r>
              <a:rPr sz="3600" spc="-50" dirty="0"/>
              <a:t>InsurTech</a:t>
            </a:r>
            <a:r>
              <a:rPr sz="3600" spc="-35" dirty="0"/>
              <a:t> </a:t>
            </a:r>
            <a:r>
              <a:rPr sz="3600" spc="-10" dirty="0"/>
              <a:t>Startups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118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231493"/>
            <a:ext cx="10073640" cy="298928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41300" indent="-229235">
              <a:spcBef>
                <a:spcPts val="113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(2006)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Telehealth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0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(2010)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Emerging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9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 –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Medicare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05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CareCloud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0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Clover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Preventive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9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(2013)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0" y="609600"/>
            <a:ext cx="65151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Health</a:t>
            </a:r>
            <a:r>
              <a:rPr sz="3600" spc="-40" dirty="0"/>
              <a:t> </a:t>
            </a:r>
            <a:r>
              <a:rPr sz="3600" spc="-50" dirty="0"/>
              <a:t>InsurTech</a:t>
            </a:r>
            <a:r>
              <a:rPr sz="3600" spc="-35" dirty="0"/>
              <a:t> </a:t>
            </a:r>
            <a:r>
              <a:rPr sz="3600" spc="-10" dirty="0"/>
              <a:t>Startups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119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307996"/>
            <a:ext cx="10492740" cy="272189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9235">
              <a:spcBef>
                <a:spcPts val="7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GoHealth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(2001)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6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Gusto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(2011)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Payroll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65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HealthEquity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(2002)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Savings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745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Oscar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(2012) –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625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Shuidi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Crowdfunding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Medical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Bills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2570" indent="-229235">
              <a:spcBef>
                <a:spcPts val="645"/>
              </a:spcBef>
              <a:buFont typeface="Arial MT"/>
              <a:buChar char="•"/>
              <a:tabLst>
                <a:tab pos="243204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Zenefits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(2013)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651001" y="1905000"/>
            <a:ext cx="11199837" cy="10355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95"/>
              </a:spcBef>
            </a:pPr>
            <a:r>
              <a:rPr spc="-15" dirty="0"/>
              <a:t>Satoshi Nakamoto:</a:t>
            </a:r>
            <a:r>
              <a:rPr spc="-5" dirty="0"/>
              <a:t> </a:t>
            </a:r>
            <a:r>
              <a:rPr spc="-20" dirty="0"/>
              <a:t>Bitcoin</a:t>
            </a:r>
            <a:r>
              <a:rPr spc="-5" dirty="0"/>
              <a:t> P2P</a:t>
            </a:r>
            <a:r>
              <a:rPr spc="-10" dirty="0"/>
              <a:t> e-cash</a:t>
            </a:r>
            <a:r>
              <a:rPr spc="-5" dirty="0"/>
              <a:t> paper</a:t>
            </a:r>
            <a:br>
              <a:rPr lang="en-US" spc="-5" dirty="0"/>
            </a:br>
            <a:r>
              <a:rPr spc="-10" dirty="0"/>
              <a:t>October</a:t>
            </a:r>
            <a:r>
              <a:rPr spc="-30" dirty="0"/>
              <a:t> </a:t>
            </a:r>
            <a:r>
              <a:rPr spc="-5" dirty="0"/>
              <a:t>31,</a:t>
            </a:r>
            <a:r>
              <a:rPr spc="-20" dirty="0"/>
              <a:t> </a:t>
            </a:r>
            <a:r>
              <a:rPr spc="-5" dirty="0"/>
              <a:t>2008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81893" y="3382857"/>
            <a:ext cx="10330815" cy="100668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250"/>
              </a:spcBef>
            </a:pPr>
            <a:r>
              <a:rPr sz="28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“I've</a:t>
            </a:r>
            <a:r>
              <a:rPr sz="28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been</a:t>
            </a:r>
            <a:r>
              <a:rPr sz="28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sz="2800" b="1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b="1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</a:t>
            </a:r>
            <a:r>
              <a:rPr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sz="28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b="1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that's</a:t>
            </a:r>
            <a:r>
              <a:rPr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fully </a:t>
            </a:r>
            <a:r>
              <a:rPr sz="2800" b="1" i="1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peer-to-peer,</a:t>
            </a:r>
            <a:r>
              <a:rPr sz="28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8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trusted</a:t>
            </a:r>
            <a:r>
              <a:rPr sz="28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sz="28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i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party.”</a:t>
            </a:r>
            <a:endParaRPr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3"/>
            <a:ext cx="13843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528026"/>
            <a:ext cx="80797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/>
              <a:t>Data</a:t>
            </a:r>
            <a:r>
              <a:rPr sz="3600" spc="-25" dirty="0"/>
              <a:t> </a:t>
            </a:r>
            <a:r>
              <a:rPr sz="3600" spc="-30" dirty="0"/>
              <a:t>Related </a:t>
            </a:r>
            <a:r>
              <a:rPr sz="3600" spc="-50" dirty="0"/>
              <a:t>InsurTech</a:t>
            </a:r>
            <a:r>
              <a:rPr sz="3600" spc="-30" dirty="0"/>
              <a:t> </a:t>
            </a:r>
            <a:r>
              <a:rPr sz="3600" spc="-10" dirty="0"/>
              <a:t>Startups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120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080" y="1924684"/>
            <a:ext cx="9366885" cy="425501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spcBef>
                <a:spcPts val="58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Cambridge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Telematics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(2010)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FitSense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Analytics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 Analytics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HyperScience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Aggregator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RiskGenius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(2013)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StrongArm 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(2011)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Injury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3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Floow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(2012)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Telematics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TrueMotion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(2012)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038" y="213514"/>
            <a:ext cx="57226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Blockchain</a:t>
            </a:r>
            <a:r>
              <a:rPr spc="-50" dirty="0"/>
              <a:t> Technology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1861" y="1456945"/>
            <a:ext cx="2640330" cy="6120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append-only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9851" y="2353572"/>
            <a:ext cx="1495425" cy="3649345"/>
            <a:chOff x="1134434" y="1905006"/>
            <a:chExt cx="1495425" cy="3649345"/>
          </a:xfrm>
        </p:grpSpPr>
        <p:sp>
          <p:nvSpPr>
            <p:cNvPr id="5" name="object 5"/>
            <p:cNvSpPr/>
            <p:nvPr/>
          </p:nvSpPr>
          <p:spPr>
            <a:xfrm>
              <a:off x="1162646" y="1921382"/>
              <a:ext cx="1451610" cy="525145"/>
            </a:xfrm>
            <a:custGeom>
              <a:avLst/>
              <a:gdLst/>
              <a:ahLst/>
              <a:cxnLst/>
              <a:rect l="l" t="t" r="r" b="b"/>
              <a:pathLst>
                <a:path w="1451610" h="525144">
                  <a:moveTo>
                    <a:pt x="1451432" y="0"/>
                  </a:moveTo>
                  <a:lnTo>
                    <a:pt x="0" y="0"/>
                  </a:lnTo>
                  <a:lnTo>
                    <a:pt x="0" y="524941"/>
                  </a:lnTo>
                  <a:lnTo>
                    <a:pt x="1451432" y="524941"/>
                  </a:lnTo>
                  <a:lnTo>
                    <a:pt x="145143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62649" y="1921381"/>
              <a:ext cx="1450975" cy="525145"/>
            </a:xfrm>
            <a:custGeom>
              <a:avLst/>
              <a:gdLst/>
              <a:ahLst/>
              <a:cxnLst/>
              <a:rect l="l" t="t" r="r" b="b"/>
              <a:pathLst>
                <a:path w="1450975" h="525144">
                  <a:moveTo>
                    <a:pt x="0" y="0"/>
                  </a:moveTo>
                  <a:lnTo>
                    <a:pt x="1450690" y="0"/>
                  </a:lnTo>
                  <a:lnTo>
                    <a:pt x="1450690" y="524673"/>
                  </a:lnTo>
                  <a:lnTo>
                    <a:pt x="0" y="524673"/>
                  </a:lnTo>
                  <a:lnTo>
                    <a:pt x="0" y="0"/>
                  </a:lnTo>
                  <a:close/>
                </a:path>
              </a:pathLst>
            </a:custGeom>
            <a:ln w="3275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62646" y="2618879"/>
              <a:ext cx="1451610" cy="525145"/>
            </a:xfrm>
            <a:custGeom>
              <a:avLst/>
              <a:gdLst/>
              <a:ahLst/>
              <a:cxnLst/>
              <a:rect l="l" t="t" r="r" b="b"/>
              <a:pathLst>
                <a:path w="1451610" h="525144">
                  <a:moveTo>
                    <a:pt x="1451432" y="0"/>
                  </a:moveTo>
                  <a:lnTo>
                    <a:pt x="0" y="0"/>
                  </a:lnTo>
                  <a:lnTo>
                    <a:pt x="0" y="524941"/>
                  </a:lnTo>
                  <a:lnTo>
                    <a:pt x="1451432" y="524941"/>
                  </a:lnTo>
                  <a:lnTo>
                    <a:pt x="145143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162649" y="2618877"/>
              <a:ext cx="1450975" cy="525145"/>
            </a:xfrm>
            <a:custGeom>
              <a:avLst/>
              <a:gdLst/>
              <a:ahLst/>
              <a:cxnLst/>
              <a:rect l="l" t="t" r="r" b="b"/>
              <a:pathLst>
                <a:path w="1450975" h="525144">
                  <a:moveTo>
                    <a:pt x="0" y="0"/>
                  </a:moveTo>
                  <a:lnTo>
                    <a:pt x="1450690" y="0"/>
                  </a:lnTo>
                  <a:lnTo>
                    <a:pt x="1450690" y="524673"/>
                  </a:lnTo>
                  <a:lnTo>
                    <a:pt x="0" y="524673"/>
                  </a:lnTo>
                  <a:lnTo>
                    <a:pt x="0" y="0"/>
                  </a:lnTo>
                  <a:close/>
                </a:path>
              </a:pathLst>
            </a:custGeom>
            <a:ln w="3275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7431" y="2387955"/>
              <a:ext cx="281863" cy="2818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2646" y="3352736"/>
              <a:ext cx="1451610" cy="525145"/>
            </a:xfrm>
            <a:custGeom>
              <a:avLst/>
              <a:gdLst/>
              <a:ahLst/>
              <a:cxnLst/>
              <a:rect l="l" t="t" r="r" b="b"/>
              <a:pathLst>
                <a:path w="1451610" h="525145">
                  <a:moveTo>
                    <a:pt x="1451432" y="0"/>
                  </a:moveTo>
                  <a:lnTo>
                    <a:pt x="0" y="0"/>
                  </a:lnTo>
                  <a:lnTo>
                    <a:pt x="0" y="524941"/>
                  </a:lnTo>
                  <a:lnTo>
                    <a:pt x="1451432" y="524941"/>
                  </a:lnTo>
                  <a:lnTo>
                    <a:pt x="1451432" y="0"/>
                  </a:lnTo>
                  <a:close/>
                </a:path>
              </a:pathLst>
            </a:custGeom>
            <a:solidFill>
              <a:srgbClr val="4BACC6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62649" y="3352735"/>
              <a:ext cx="1450975" cy="525145"/>
            </a:xfrm>
            <a:custGeom>
              <a:avLst/>
              <a:gdLst/>
              <a:ahLst/>
              <a:cxnLst/>
              <a:rect l="l" t="t" r="r" b="b"/>
              <a:pathLst>
                <a:path w="1450975" h="525145">
                  <a:moveTo>
                    <a:pt x="0" y="0"/>
                  </a:moveTo>
                  <a:lnTo>
                    <a:pt x="1450690" y="0"/>
                  </a:lnTo>
                  <a:lnTo>
                    <a:pt x="1450690" y="524673"/>
                  </a:lnTo>
                  <a:lnTo>
                    <a:pt x="0" y="524673"/>
                  </a:lnTo>
                  <a:lnTo>
                    <a:pt x="0" y="0"/>
                  </a:lnTo>
                  <a:close/>
                </a:path>
              </a:pathLst>
            </a:custGeom>
            <a:ln w="3275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2842" y="3110560"/>
              <a:ext cx="281859" cy="2818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62646" y="4086593"/>
              <a:ext cx="1451610" cy="525145"/>
            </a:xfrm>
            <a:custGeom>
              <a:avLst/>
              <a:gdLst/>
              <a:ahLst/>
              <a:cxnLst/>
              <a:rect l="l" t="t" r="r" b="b"/>
              <a:pathLst>
                <a:path w="1451610" h="525145">
                  <a:moveTo>
                    <a:pt x="1451432" y="0"/>
                  </a:moveTo>
                  <a:lnTo>
                    <a:pt x="0" y="0"/>
                  </a:lnTo>
                  <a:lnTo>
                    <a:pt x="0" y="524941"/>
                  </a:lnTo>
                  <a:lnTo>
                    <a:pt x="1451432" y="524941"/>
                  </a:lnTo>
                  <a:lnTo>
                    <a:pt x="14514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62648" y="4086593"/>
              <a:ext cx="1450975" cy="525145"/>
            </a:xfrm>
            <a:custGeom>
              <a:avLst/>
              <a:gdLst/>
              <a:ahLst/>
              <a:cxnLst/>
              <a:rect l="l" t="t" r="r" b="b"/>
              <a:pathLst>
                <a:path w="1450975" h="525145">
                  <a:moveTo>
                    <a:pt x="0" y="0"/>
                  </a:moveTo>
                  <a:lnTo>
                    <a:pt x="1450690" y="0"/>
                  </a:lnTo>
                  <a:lnTo>
                    <a:pt x="1450690" y="524673"/>
                  </a:lnTo>
                  <a:lnTo>
                    <a:pt x="0" y="524673"/>
                  </a:lnTo>
                  <a:lnTo>
                    <a:pt x="0" y="0"/>
                  </a:lnTo>
                  <a:close/>
                </a:path>
              </a:pathLst>
            </a:custGeom>
            <a:ln w="3275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7431" y="3843591"/>
              <a:ext cx="281863" cy="2818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50810" y="4789462"/>
              <a:ext cx="1451610" cy="525145"/>
            </a:xfrm>
            <a:custGeom>
              <a:avLst/>
              <a:gdLst/>
              <a:ahLst/>
              <a:cxnLst/>
              <a:rect l="l" t="t" r="r" b="b"/>
              <a:pathLst>
                <a:path w="1451610" h="525145">
                  <a:moveTo>
                    <a:pt x="1451432" y="0"/>
                  </a:moveTo>
                  <a:lnTo>
                    <a:pt x="0" y="0"/>
                  </a:lnTo>
                  <a:lnTo>
                    <a:pt x="0" y="524941"/>
                  </a:lnTo>
                  <a:lnTo>
                    <a:pt x="1451432" y="524941"/>
                  </a:lnTo>
                  <a:lnTo>
                    <a:pt x="1451432" y="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50809" y="4789463"/>
              <a:ext cx="1450975" cy="525145"/>
            </a:xfrm>
            <a:custGeom>
              <a:avLst/>
              <a:gdLst/>
              <a:ahLst/>
              <a:cxnLst/>
              <a:rect l="l" t="t" r="r" b="b"/>
              <a:pathLst>
                <a:path w="1450975" h="525145">
                  <a:moveTo>
                    <a:pt x="0" y="0"/>
                  </a:moveTo>
                  <a:lnTo>
                    <a:pt x="1450690" y="0"/>
                  </a:lnTo>
                  <a:lnTo>
                    <a:pt x="1450690" y="524673"/>
                  </a:lnTo>
                  <a:lnTo>
                    <a:pt x="0" y="524673"/>
                  </a:lnTo>
                  <a:lnTo>
                    <a:pt x="0" y="0"/>
                  </a:lnTo>
                  <a:close/>
                </a:path>
              </a:pathLst>
            </a:custGeom>
            <a:ln w="32751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7431" y="4570615"/>
              <a:ext cx="281863" cy="2818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7431" y="5272443"/>
              <a:ext cx="281863" cy="28186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133694" y="3704004"/>
            <a:ext cx="906144" cy="622935"/>
            <a:chOff x="3058278" y="3255438"/>
            <a:chExt cx="906144" cy="622935"/>
          </a:xfrm>
        </p:grpSpPr>
        <p:sp>
          <p:nvSpPr>
            <p:cNvPr id="21" name="object 21"/>
            <p:cNvSpPr/>
            <p:nvPr/>
          </p:nvSpPr>
          <p:spPr>
            <a:xfrm>
              <a:off x="3061453" y="3258295"/>
              <a:ext cx="900430" cy="617220"/>
            </a:xfrm>
            <a:custGeom>
              <a:avLst/>
              <a:gdLst/>
              <a:ahLst/>
              <a:cxnLst/>
              <a:rect l="l" t="t" r="r" b="b"/>
              <a:pathLst>
                <a:path w="900429" h="617220">
                  <a:moveTo>
                    <a:pt x="591515" y="0"/>
                  </a:moveTo>
                  <a:lnTo>
                    <a:pt x="591515" y="154190"/>
                  </a:lnTo>
                  <a:lnTo>
                    <a:pt x="0" y="154190"/>
                  </a:lnTo>
                  <a:lnTo>
                    <a:pt x="0" y="462546"/>
                  </a:lnTo>
                  <a:lnTo>
                    <a:pt x="591515" y="462546"/>
                  </a:lnTo>
                  <a:lnTo>
                    <a:pt x="591515" y="616737"/>
                  </a:lnTo>
                  <a:lnTo>
                    <a:pt x="899883" y="308368"/>
                  </a:lnTo>
                  <a:lnTo>
                    <a:pt x="59151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061451" y="3258612"/>
              <a:ext cx="899794" cy="616585"/>
            </a:xfrm>
            <a:custGeom>
              <a:avLst/>
              <a:gdLst/>
              <a:ahLst/>
              <a:cxnLst/>
              <a:rect l="l" t="t" r="r" b="b"/>
              <a:pathLst>
                <a:path w="899795" h="616585">
                  <a:moveTo>
                    <a:pt x="591215" y="616420"/>
                  </a:moveTo>
                  <a:lnTo>
                    <a:pt x="591215" y="462315"/>
                  </a:lnTo>
                  <a:lnTo>
                    <a:pt x="0" y="462315"/>
                  </a:lnTo>
                  <a:lnTo>
                    <a:pt x="0" y="154105"/>
                  </a:lnTo>
                  <a:lnTo>
                    <a:pt x="591215" y="154105"/>
                  </a:lnTo>
                  <a:lnTo>
                    <a:pt x="591215" y="0"/>
                  </a:lnTo>
                  <a:lnTo>
                    <a:pt x="899425" y="308209"/>
                  </a:lnTo>
                  <a:lnTo>
                    <a:pt x="591215" y="616420"/>
                  </a:lnTo>
                  <a:close/>
                </a:path>
              </a:pathLst>
            </a:custGeom>
            <a:ln w="634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15654" y="6126482"/>
            <a:ext cx="26174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Secured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cryptography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5655" y="6394629"/>
            <a:ext cx="3429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spcBef>
                <a:spcPts val="100"/>
              </a:spcBef>
              <a:buChar char="•"/>
              <a:tabLst>
                <a:tab pos="393700" algn="l"/>
                <a:tab pos="39433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3700" indent="-381635">
              <a:spcBef>
                <a:spcPts val="20"/>
              </a:spcBef>
              <a:buChar char="•"/>
              <a:tabLst>
                <a:tab pos="393700" algn="l"/>
                <a:tab pos="39433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consent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48826" y="1447801"/>
            <a:ext cx="2653665" cy="6120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901369" y="1456945"/>
            <a:ext cx="2604770" cy="6120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auditable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7514" y="2987613"/>
            <a:ext cx="1942461" cy="215230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501102" y="3285979"/>
            <a:ext cx="998219" cy="962660"/>
          </a:xfrm>
          <a:custGeom>
            <a:avLst/>
            <a:gdLst/>
            <a:ahLst/>
            <a:cxnLst/>
            <a:rect l="l" t="t" r="r" b="b"/>
            <a:pathLst>
              <a:path w="998220" h="962660">
                <a:moveTo>
                  <a:pt x="499084" y="0"/>
                </a:moveTo>
                <a:lnTo>
                  <a:pt x="451018" y="2203"/>
                </a:lnTo>
                <a:lnTo>
                  <a:pt x="404245" y="8677"/>
                </a:lnTo>
                <a:lnTo>
                  <a:pt x="358974" y="19222"/>
                </a:lnTo>
                <a:lnTo>
                  <a:pt x="315414" y="33635"/>
                </a:lnTo>
                <a:lnTo>
                  <a:pt x="273775" y="51715"/>
                </a:lnTo>
                <a:lnTo>
                  <a:pt x="234264" y="73260"/>
                </a:lnTo>
                <a:lnTo>
                  <a:pt x="197092" y="98068"/>
                </a:lnTo>
                <a:lnTo>
                  <a:pt x="162468" y="125938"/>
                </a:lnTo>
                <a:lnTo>
                  <a:pt x="130600" y="156668"/>
                </a:lnTo>
                <a:lnTo>
                  <a:pt x="101699" y="190056"/>
                </a:lnTo>
                <a:lnTo>
                  <a:pt x="75972" y="225901"/>
                </a:lnTo>
                <a:lnTo>
                  <a:pt x="53630" y="264001"/>
                </a:lnTo>
                <a:lnTo>
                  <a:pt x="34880" y="304154"/>
                </a:lnTo>
                <a:lnTo>
                  <a:pt x="19934" y="346159"/>
                </a:lnTo>
                <a:lnTo>
                  <a:pt x="8999" y="389814"/>
                </a:lnTo>
                <a:lnTo>
                  <a:pt x="2284" y="434916"/>
                </a:lnTo>
                <a:lnTo>
                  <a:pt x="0" y="481266"/>
                </a:lnTo>
                <a:lnTo>
                  <a:pt x="2284" y="527616"/>
                </a:lnTo>
                <a:lnTo>
                  <a:pt x="8999" y="572718"/>
                </a:lnTo>
                <a:lnTo>
                  <a:pt x="19934" y="616373"/>
                </a:lnTo>
                <a:lnTo>
                  <a:pt x="34880" y="658378"/>
                </a:lnTo>
                <a:lnTo>
                  <a:pt x="53630" y="698531"/>
                </a:lnTo>
                <a:lnTo>
                  <a:pt x="75972" y="736631"/>
                </a:lnTo>
                <a:lnTo>
                  <a:pt x="101699" y="772476"/>
                </a:lnTo>
                <a:lnTo>
                  <a:pt x="130600" y="805864"/>
                </a:lnTo>
                <a:lnTo>
                  <a:pt x="162468" y="836594"/>
                </a:lnTo>
                <a:lnTo>
                  <a:pt x="197092" y="864464"/>
                </a:lnTo>
                <a:lnTo>
                  <a:pt x="234264" y="889272"/>
                </a:lnTo>
                <a:lnTo>
                  <a:pt x="273775" y="910817"/>
                </a:lnTo>
                <a:lnTo>
                  <a:pt x="315414" y="928897"/>
                </a:lnTo>
                <a:lnTo>
                  <a:pt x="358974" y="943310"/>
                </a:lnTo>
                <a:lnTo>
                  <a:pt x="404245" y="953855"/>
                </a:lnTo>
                <a:lnTo>
                  <a:pt x="451018" y="960329"/>
                </a:lnTo>
                <a:lnTo>
                  <a:pt x="499084" y="962532"/>
                </a:lnTo>
                <a:lnTo>
                  <a:pt x="547150" y="960329"/>
                </a:lnTo>
                <a:lnTo>
                  <a:pt x="593923" y="953855"/>
                </a:lnTo>
                <a:lnTo>
                  <a:pt x="639195" y="943310"/>
                </a:lnTo>
                <a:lnTo>
                  <a:pt x="682756" y="928897"/>
                </a:lnTo>
                <a:lnTo>
                  <a:pt x="724396" y="910817"/>
                </a:lnTo>
                <a:lnTo>
                  <a:pt x="763908" y="889272"/>
                </a:lnTo>
                <a:lnTo>
                  <a:pt x="801081" y="864464"/>
                </a:lnTo>
                <a:lnTo>
                  <a:pt x="835706" y="836594"/>
                </a:lnTo>
                <a:lnTo>
                  <a:pt x="867575" y="805864"/>
                </a:lnTo>
                <a:lnTo>
                  <a:pt x="896477" y="772476"/>
                </a:lnTo>
                <a:lnTo>
                  <a:pt x="922205" y="736631"/>
                </a:lnTo>
                <a:lnTo>
                  <a:pt x="944549" y="698531"/>
                </a:lnTo>
                <a:lnTo>
                  <a:pt x="963299" y="658378"/>
                </a:lnTo>
                <a:lnTo>
                  <a:pt x="978246" y="616373"/>
                </a:lnTo>
                <a:lnTo>
                  <a:pt x="989182" y="572718"/>
                </a:lnTo>
                <a:lnTo>
                  <a:pt x="995897" y="527616"/>
                </a:lnTo>
                <a:lnTo>
                  <a:pt x="998181" y="481266"/>
                </a:lnTo>
                <a:lnTo>
                  <a:pt x="995897" y="434916"/>
                </a:lnTo>
                <a:lnTo>
                  <a:pt x="989182" y="389814"/>
                </a:lnTo>
                <a:lnTo>
                  <a:pt x="978246" y="346159"/>
                </a:lnTo>
                <a:lnTo>
                  <a:pt x="963299" y="304154"/>
                </a:lnTo>
                <a:lnTo>
                  <a:pt x="944549" y="264001"/>
                </a:lnTo>
                <a:lnTo>
                  <a:pt x="922205" y="225901"/>
                </a:lnTo>
                <a:lnTo>
                  <a:pt x="896477" y="190056"/>
                </a:lnTo>
                <a:lnTo>
                  <a:pt x="867575" y="156668"/>
                </a:lnTo>
                <a:lnTo>
                  <a:pt x="835706" y="125938"/>
                </a:lnTo>
                <a:lnTo>
                  <a:pt x="801081" y="98068"/>
                </a:lnTo>
                <a:lnTo>
                  <a:pt x="763908" y="73260"/>
                </a:lnTo>
                <a:lnTo>
                  <a:pt x="724396" y="51715"/>
                </a:lnTo>
                <a:lnTo>
                  <a:pt x="682756" y="33635"/>
                </a:lnTo>
                <a:lnTo>
                  <a:pt x="639195" y="19222"/>
                </a:lnTo>
                <a:lnTo>
                  <a:pt x="593923" y="8677"/>
                </a:lnTo>
                <a:lnTo>
                  <a:pt x="547150" y="2203"/>
                </a:lnTo>
                <a:lnTo>
                  <a:pt x="49908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99278" y="4419141"/>
            <a:ext cx="998219" cy="962660"/>
          </a:xfrm>
          <a:custGeom>
            <a:avLst/>
            <a:gdLst/>
            <a:ahLst/>
            <a:cxnLst/>
            <a:rect l="l" t="t" r="r" b="b"/>
            <a:pathLst>
              <a:path w="998220" h="962660">
                <a:moveTo>
                  <a:pt x="499084" y="0"/>
                </a:moveTo>
                <a:lnTo>
                  <a:pt x="451018" y="2203"/>
                </a:lnTo>
                <a:lnTo>
                  <a:pt x="404245" y="8677"/>
                </a:lnTo>
                <a:lnTo>
                  <a:pt x="358974" y="19222"/>
                </a:lnTo>
                <a:lnTo>
                  <a:pt x="315414" y="33635"/>
                </a:lnTo>
                <a:lnTo>
                  <a:pt x="273775" y="51715"/>
                </a:lnTo>
                <a:lnTo>
                  <a:pt x="234264" y="73260"/>
                </a:lnTo>
                <a:lnTo>
                  <a:pt x="197092" y="98068"/>
                </a:lnTo>
                <a:lnTo>
                  <a:pt x="162468" y="125938"/>
                </a:lnTo>
                <a:lnTo>
                  <a:pt x="130600" y="156668"/>
                </a:lnTo>
                <a:lnTo>
                  <a:pt x="101699" y="190056"/>
                </a:lnTo>
                <a:lnTo>
                  <a:pt x="75972" y="225901"/>
                </a:lnTo>
                <a:lnTo>
                  <a:pt x="53630" y="264001"/>
                </a:lnTo>
                <a:lnTo>
                  <a:pt x="34880" y="304154"/>
                </a:lnTo>
                <a:lnTo>
                  <a:pt x="19934" y="346159"/>
                </a:lnTo>
                <a:lnTo>
                  <a:pt x="8999" y="389814"/>
                </a:lnTo>
                <a:lnTo>
                  <a:pt x="2284" y="434916"/>
                </a:lnTo>
                <a:lnTo>
                  <a:pt x="0" y="481266"/>
                </a:lnTo>
                <a:lnTo>
                  <a:pt x="2284" y="527616"/>
                </a:lnTo>
                <a:lnTo>
                  <a:pt x="8999" y="572718"/>
                </a:lnTo>
                <a:lnTo>
                  <a:pt x="19934" y="616373"/>
                </a:lnTo>
                <a:lnTo>
                  <a:pt x="34880" y="658378"/>
                </a:lnTo>
                <a:lnTo>
                  <a:pt x="53630" y="698531"/>
                </a:lnTo>
                <a:lnTo>
                  <a:pt x="75972" y="736631"/>
                </a:lnTo>
                <a:lnTo>
                  <a:pt x="101699" y="772476"/>
                </a:lnTo>
                <a:lnTo>
                  <a:pt x="130600" y="805864"/>
                </a:lnTo>
                <a:lnTo>
                  <a:pt x="162468" y="836594"/>
                </a:lnTo>
                <a:lnTo>
                  <a:pt x="197092" y="864464"/>
                </a:lnTo>
                <a:lnTo>
                  <a:pt x="234264" y="889272"/>
                </a:lnTo>
                <a:lnTo>
                  <a:pt x="273775" y="910817"/>
                </a:lnTo>
                <a:lnTo>
                  <a:pt x="315414" y="928897"/>
                </a:lnTo>
                <a:lnTo>
                  <a:pt x="358974" y="943310"/>
                </a:lnTo>
                <a:lnTo>
                  <a:pt x="404245" y="953855"/>
                </a:lnTo>
                <a:lnTo>
                  <a:pt x="451018" y="960329"/>
                </a:lnTo>
                <a:lnTo>
                  <a:pt x="499084" y="962533"/>
                </a:lnTo>
                <a:lnTo>
                  <a:pt x="547150" y="960329"/>
                </a:lnTo>
                <a:lnTo>
                  <a:pt x="593923" y="953855"/>
                </a:lnTo>
                <a:lnTo>
                  <a:pt x="639195" y="943310"/>
                </a:lnTo>
                <a:lnTo>
                  <a:pt x="682756" y="928897"/>
                </a:lnTo>
                <a:lnTo>
                  <a:pt x="724396" y="910817"/>
                </a:lnTo>
                <a:lnTo>
                  <a:pt x="763908" y="889272"/>
                </a:lnTo>
                <a:lnTo>
                  <a:pt x="801081" y="864464"/>
                </a:lnTo>
                <a:lnTo>
                  <a:pt x="835706" y="836594"/>
                </a:lnTo>
                <a:lnTo>
                  <a:pt x="867575" y="805864"/>
                </a:lnTo>
                <a:lnTo>
                  <a:pt x="896477" y="772476"/>
                </a:lnTo>
                <a:lnTo>
                  <a:pt x="922205" y="736631"/>
                </a:lnTo>
                <a:lnTo>
                  <a:pt x="944549" y="698531"/>
                </a:lnTo>
                <a:lnTo>
                  <a:pt x="963299" y="658378"/>
                </a:lnTo>
                <a:lnTo>
                  <a:pt x="978246" y="616373"/>
                </a:lnTo>
                <a:lnTo>
                  <a:pt x="989182" y="572718"/>
                </a:lnTo>
                <a:lnTo>
                  <a:pt x="995897" y="527616"/>
                </a:lnTo>
                <a:lnTo>
                  <a:pt x="998181" y="481266"/>
                </a:lnTo>
                <a:lnTo>
                  <a:pt x="995897" y="434916"/>
                </a:lnTo>
                <a:lnTo>
                  <a:pt x="989182" y="389814"/>
                </a:lnTo>
                <a:lnTo>
                  <a:pt x="978246" y="346159"/>
                </a:lnTo>
                <a:lnTo>
                  <a:pt x="963299" y="304154"/>
                </a:lnTo>
                <a:lnTo>
                  <a:pt x="944549" y="264001"/>
                </a:lnTo>
                <a:lnTo>
                  <a:pt x="922205" y="225901"/>
                </a:lnTo>
                <a:lnTo>
                  <a:pt x="896477" y="190056"/>
                </a:lnTo>
                <a:lnTo>
                  <a:pt x="867575" y="156668"/>
                </a:lnTo>
                <a:lnTo>
                  <a:pt x="835706" y="125938"/>
                </a:lnTo>
                <a:lnTo>
                  <a:pt x="801081" y="98068"/>
                </a:lnTo>
                <a:lnTo>
                  <a:pt x="763908" y="73260"/>
                </a:lnTo>
                <a:lnTo>
                  <a:pt x="724396" y="51715"/>
                </a:lnTo>
                <a:lnTo>
                  <a:pt x="682756" y="33635"/>
                </a:lnTo>
                <a:lnTo>
                  <a:pt x="639195" y="19222"/>
                </a:lnTo>
                <a:lnTo>
                  <a:pt x="593923" y="8677"/>
                </a:lnTo>
                <a:lnTo>
                  <a:pt x="547150" y="2203"/>
                </a:lnTo>
                <a:lnTo>
                  <a:pt x="49908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98366" y="2936617"/>
            <a:ext cx="998219" cy="962660"/>
          </a:xfrm>
          <a:custGeom>
            <a:avLst/>
            <a:gdLst/>
            <a:ahLst/>
            <a:cxnLst/>
            <a:rect l="l" t="t" r="r" b="b"/>
            <a:pathLst>
              <a:path w="998220" h="962660">
                <a:moveTo>
                  <a:pt x="499084" y="0"/>
                </a:moveTo>
                <a:lnTo>
                  <a:pt x="451018" y="2203"/>
                </a:lnTo>
                <a:lnTo>
                  <a:pt x="404245" y="8677"/>
                </a:lnTo>
                <a:lnTo>
                  <a:pt x="358974" y="19222"/>
                </a:lnTo>
                <a:lnTo>
                  <a:pt x="315414" y="33635"/>
                </a:lnTo>
                <a:lnTo>
                  <a:pt x="273775" y="51715"/>
                </a:lnTo>
                <a:lnTo>
                  <a:pt x="234264" y="73260"/>
                </a:lnTo>
                <a:lnTo>
                  <a:pt x="197092" y="98068"/>
                </a:lnTo>
                <a:lnTo>
                  <a:pt x="162468" y="125938"/>
                </a:lnTo>
                <a:lnTo>
                  <a:pt x="130600" y="156668"/>
                </a:lnTo>
                <a:lnTo>
                  <a:pt x="101699" y="190056"/>
                </a:lnTo>
                <a:lnTo>
                  <a:pt x="75972" y="225901"/>
                </a:lnTo>
                <a:lnTo>
                  <a:pt x="53630" y="264001"/>
                </a:lnTo>
                <a:lnTo>
                  <a:pt x="34880" y="304154"/>
                </a:lnTo>
                <a:lnTo>
                  <a:pt x="19934" y="346159"/>
                </a:lnTo>
                <a:lnTo>
                  <a:pt x="8999" y="389814"/>
                </a:lnTo>
                <a:lnTo>
                  <a:pt x="2284" y="434916"/>
                </a:lnTo>
                <a:lnTo>
                  <a:pt x="0" y="481266"/>
                </a:lnTo>
                <a:lnTo>
                  <a:pt x="2284" y="527616"/>
                </a:lnTo>
                <a:lnTo>
                  <a:pt x="8999" y="572718"/>
                </a:lnTo>
                <a:lnTo>
                  <a:pt x="19934" y="616373"/>
                </a:lnTo>
                <a:lnTo>
                  <a:pt x="34880" y="658378"/>
                </a:lnTo>
                <a:lnTo>
                  <a:pt x="53630" y="698531"/>
                </a:lnTo>
                <a:lnTo>
                  <a:pt x="75972" y="736631"/>
                </a:lnTo>
                <a:lnTo>
                  <a:pt x="101699" y="772476"/>
                </a:lnTo>
                <a:lnTo>
                  <a:pt x="130600" y="805864"/>
                </a:lnTo>
                <a:lnTo>
                  <a:pt x="162468" y="836594"/>
                </a:lnTo>
                <a:lnTo>
                  <a:pt x="197092" y="864464"/>
                </a:lnTo>
                <a:lnTo>
                  <a:pt x="234264" y="889272"/>
                </a:lnTo>
                <a:lnTo>
                  <a:pt x="273775" y="910817"/>
                </a:lnTo>
                <a:lnTo>
                  <a:pt x="315414" y="928897"/>
                </a:lnTo>
                <a:lnTo>
                  <a:pt x="358974" y="943310"/>
                </a:lnTo>
                <a:lnTo>
                  <a:pt x="404245" y="953855"/>
                </a:lnTo>
                <a:lnTo>
                  <a:pt x="451018" y="960329"/>
                </a:lnTo>
                <a:lnTo>
                  <a:pt x="499084" y="962532"/>
                </a:lnTo>
                <a:lnTo>
                  <a:pt x="547150" y="960329"/>
                </a:lnTo>
                <a:lnTo>
                  <a:pt x="593923" y="953855"/>
                </a:lnTo>
                <a:lnTo>
                  <a:pt x="639195" y="943310"/>
                </a:lnTo>
                <a:lnTo>
                  <a:pt x="682756" y="928897"/>
                </a:lnTo>
                <a:lnTo>
                  <a:pt x="724396" y="910817"/>
                </a:lnTo>
                <a:lnTo>
                  <a:pt x="763908" y="889272"/>
                </a:lnTo>
                <a:lnTo>
                  <a:pt x="801081" y="864464"/>
                </a:lnTo>
                <a:lnTo>
                  <a:pt x="835706" y="836594"/>
                </a:lnTo>
                <a:lnTo>
                  <a:pt x="867575" y="805864"/>
                </a:lnTo>
                <a:lnTo>
                  <a:pt x="896477" y="772476"/>
                </a:lnTo>
                <a:lnTo>
                  <a:pt x="922205" y="736631"/>
                </a:lnTo>
                <a:lnTo>
                  <a:pt x="944549" y="698531"/>
                </a:lnTo>
                <a:lnTo>
                  <a:pt x="963299" y="658378"/>
                </a:lnTo>
                <a:lnTo>
                  <a:pt x="978246" y="616373"/>
                </a:lnTo>
                <a:lnTo>
                  <a:pt x="989182" y="572718"/>
                </a:lnTo>
                <a:lnTo>
                  <a:pt x="995897" y="527616"/>
                </a:lnTo>
                <a:lnTo>
                  <a:pt x="998181" y="481266"/>
                </a:lnTo>
                <a:lnTo>
                  <a:pt x="995897" y="434916"/>
                </a:lnTo>
                <a:lnTo>
                  <a:pt x="989182" y="389814"/>
                </a:lnTo>
                <a:lnTo>
                  <a:pt x="978246" y="346159"/>
                </a:lnTo>
                <a:lnTo>
                  <a:pt x="963299" y="304154"/>
                </a:lnTo>
                <a:lnTo>
                  <a:pt x="944549" y="264001"/>
                </a:lnTo>
                <a:lnTo>
                  <a:pt x="922205" y="225901"/>
                </a:lnTo>
                <a:lnTo>
                  <a:pt x="896477" y="190056"/>
                </a:lnTo>
                <a:lnTo>
                  <a:pt x="867575" y="156668"/>
                </a:lnTo>
                <a:lnTo>
                  <a:pt x="835706" y="125938"/>
                </a:lnTo>
                <a:lnTo>
                  <a:pt x="801081" y="98068"/>
                </a:lnTo>
                <a:lnTo>
                  <a:pt x="763908" y="73260"/>
                </a:lnTo>
                <a:lnTo>
                  <a:pt x="724396" y="51715"/>
                </a:lnTo>
                <a:lnTo>
                  <a:pt x="682756" y="33635"/>
                </a:lnTo>
                <a:lnTo>
                  <a:pt x="639195" y="19222"/>
                </a:lnTo>
                <a:lnTo>
                  <a:pt x="593923" y="8677"/>
                </a:lnTo>
                <a:lnTo>
                  <a:pt x="547150" y="2203"/>
                </a:lnTo>
                <a:lnTo>
                  <a:pt x="4990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742940" y="3714133"/>
            <a:ext cx="821055" cy="622935"/>
            <a:chOff x="7667523" y="3265567"/>
            <a:chExt cx="821055" cy="622935"/>
          </a:xfrm>
        </p:grpSpPr>
        <p:sp>
          <p:nvSpPr>
            <p:cNvPr id="32" name="object 32"/>
            <p:cNvSpPr/>
            <p:nvPr/>
          </p:nvSpPr>
          <p:spPr>
            <a:xfrm>
              <a:off x="7670695" y="3268423"/>
              <a:ext cx="815340" cy="617220"/>
            </a:xfrm>
            <a:custGeom>
              <a:avLst/>
              <a:gdLst/>
              <a:ahLst/>
              <a:cxnLst/>
              <a:rect l="l" t="t" r="r" b="b"/>
              <a:pathLst>
                <a:path w="815340" h="617220">
                  <a:moveTo>
                    <a:pt x="506653" y="0"/>
                  </a:moveTo>
                  <a:lnTo>
                    <a:pt x="506653" y="154190"/>
                  </a:lnTo>
                  <a:lnTo>
                    <a:pt x="0" y="154190"/>
                  </a:lnTo>
                  <a:lnTo>
                    <a:pt x="0" y="462546"/>
                  </a:lnTo>
                  <a:lnTo>
                    <a:pt x="506653" y="462546"/>
                  </a:lnTo>
                  <a:lnTo>
                    <a:pt x="506653" y="616737"/>
                  </a:lnTo>
                  <a:lnTo>
                    <a:pt x="815022" y="308368"/>
                  </a:lnTo>
                  <a:lnTo>
                    <a:pt x="5066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670696" y="3268740"/>
              <a:ext cx="814705" cy="616585"/>
            </a:xfrm>
            <a:custGeom>
              <a:avLst/>
              <a:gdLst/>
              <a:ahLst/>
              <a:cxnLst/>
              <a:rect l="l" t="t" r="r" b="b"/>
              <a:pathLst>
                <a:path w="814704" h="616585">
                  <a:moveTo>
                    <a:pt x="506395" y="616420"/>
                  </a:moveTo>
                  <a:lnTo>
                    <a:pt x="506395" y="462315"/>
                  </a:lnTo>
                  <a:lnTo>
                    <a:pt x="0" y="462315"/>
                  </a:lnTo>
                  <a:lnTo>
                    <a:pt x="0" y="154105"/>
                  </a:lnTo>
                  <a:lnTo>
                    <a:pt x="506395" y="154105"/>
                  </a:lnTo>
                  <a:lnTo>
                    <a:pt x="506395" y="0"/>
                  </a:lnTo>
                  <a:lnTo>
                    <a:pt x="814605" y="308210"/>
                  </a:lnTo>
                  <a:lnTo>
                    <a:pt x="506395" y="616420"/>
                  </a:lnTo>
                  <a:close/>
                </a:path>
              </a:pathLst>
            </a:custGeom>
            <a:ln w="634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307818" y="5843017"/>
            <a:ext cx="35407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‘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trust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(Byzantine</a:t>
            </a:r>
            <a:r>
              <a:rPr sz="160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Generals</a:t>
            </a:r>
            <a:r>
              <a:rPr sz="160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problem)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incentive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07819" y="6656833"/>
            <a:ext cx="19056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spcBef>
                <a:spcPts val="4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38264" y="6120538"/>
            <a:ext cx="26809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Tamper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resistant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12865" y="6388686"/>
            <a:ext cx="32772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381635">
              <a:spcBef>
                <a:spcPts val="100"/>
              </a:spcBef>
              <a:buChar char="•"/>
              <a:tabLst>
                <a:tab pos="419100" algn="l"/>
                <a:tab pos="419734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Transfers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381635">
              <a:spcBef>
                <a:spcPts val="20"/>
              </a:spcBef>
              <a:buChar char="•"/>
              <a:tabLst>
                <a:tab pos="419100" algn="l"/>
                <a:tab pos="419734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sz="1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sz="1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600" b="1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100" spc="-292" baseline="-173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b="1" spc="-9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100" spc="-7" baseline="-173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100" baseline="-173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30" baseline="-173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8600" y="304800"/>
            <a:ext cx="7086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Smart</a:t>
            </a:r>
            <a:r>
              <a:rPr sz="3600" spc="-60" dirty="0"/>
              <a:t> </a:t>
            </a:r>
            <a:r>
              <a:rPr sz="3600" spc="-20" dirty="0"/>
              <a:t>Contracts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8970" y="1371601"/>
            <a:ext cx="9979661" cy="543242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241300" indent="-229235">
              <a:spcBef>
                <a:spcPts val="192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promises,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82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specified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form,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8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marR="5080" indent="-241935">
              <a:lnSpc>
                <a:spcPct val="140000"/>
              </a:lnSpc>
              <a:spcBef>
                <a:spcPts val="6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parties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promises.”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Nick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Szabo,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</a:p>
          <a:p>
            <a:pPr>
              <a:spcBef>
                <a:spcPts val="20"/>
              </a:spcBef>
            </a:pPr>
            <a:endParaRPr sz="2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"/>
              </a:spcBef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469900" indent="-457834">
              <a:spcBef>
                <a:spcPts val="144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18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Contracts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732" y="1688606"/>
            <a:ext cx="9906000" cy="5029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1000" y="336952"/>
            <a:ext cx="5690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Crypto</a:t>
            </a:r>
            <a:r>
              <a:rPr sz="2800" spc="-15" dirty="0"/>
              <a:t> </a:t>
            </a:r>
            <a:r>
              <a:rPr sz="2800" spc="-20" dirty="0"/>
              <a:t>Market</a:t>
            </a:r>
            <a:r>
              <a:rPr sz="2800" spc="5" dirty="0"/>
              <a:t> </a:t>
            </a:r>
            <a:r>
              <a:rPr sz="2800" dirty="0"/>
              <a:t>-</a:t>
            </a:r>
            <a:r>
              <a:rPr sz="2800" spc="5" dirty="0"/>
              <a:t> </a:t>
            </a:r>
            <a:r>
              <a:rPr sz="2800" dirty="0"/>
              <a:t>$199 Billion</a:t>
            </a:r>
            <a:r>
              <a:rPr sz="2800" spc="-5" dirty="0"/>
              <a:t> </a:t>
            </a:r>
            <a:r>
              <a:rPr sz="2800" dirty="0"/>
              <a:t>(4/12/20)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1001" y="1349963"/>
            <a:ext cx="4117543" cy="3219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3343" y="6628904"/>
            <a:ext cx="24707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Courtesy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Coin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Dance.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5" dirty="0">
                <a:latin typeface="Calibri"/>
                <a:cs typeface="Calibri"/>
              </a:rPr>
              <a:t>permission.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40" y="298196"/>
            <a:ext cx="5311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Crypto</a:t>
            </a:r>
            <a:r>
              <a:rPr sz="3600" spc="-40" dirty="0"/>
              <a:t> </a:t>
            </a:r>
            <a:r>
              <a:rPr sz="3600" spc="-114" dirty="0"/>
              <a:t>Token</a:t>
            </a:r>
            <a:r>
              <a:rPr sz="3600" spc="-35" dirty="0"/>
              <a:t> </a:t>
            </a:r>
            <a:r>
              <a:rPr sz="3600" spc="-20" dirty="0"/>
              <a:t>Sectors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682293" y="1392085"/>
            <a:ext cx="6387465" cy="1061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4305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430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($128B),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720" y="1800786"/>
            <a:ext cx="162615" cy="1129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08801" y="1600200"/>
            <a:ext cx="24390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$152B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76%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879" y="2958037"/>
            <a:ext cx="187031" cy="850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1474" y="3993960"/>
            <a:ext cx="156193" cy="1085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1998" y="4800853"/>
            <a:ext cx="403767" cy="5191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29283" y="2638908"/>
            <a:ext cx="6340475" cy="3741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ts val="4305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  <a:tab pos="402018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$29B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</a:p>
          <a:p>
            <a:pPr marL="698500" lvl="1" indent="-229235">
              <a:lnSpc>
                <a:spcPts val="430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($18B),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28600" marR="1174750" indent="-228600" algn="r">
              <a:lnSpc>
                <a:spcPts val="4010"/>
              </a:lnSpc>
              <a:spcBef>
                <a:spcPts val="70"/>
              </a:spcBef>
              <a:buFont typeface="Arial MT"/>
              <a:buChar char="•"/>
              <a:tabLst>
                <a:tab pos="228600" algn="l"/>
                <a:tab pos="319468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	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$10B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</a:p>
          <a:p>
            <a:pPr marL="228600" marR="1252855" lvl="1" indent="-228600" algn="r">
              <a:lnSpc>
                <a:spcPts val="3900"/>
              </a:lnSpc>
              <a:buFont typeface="Arial MT"/>
              <a:buChar char="•"/>
              <a:tabLst>
                <a:tab pos="2286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Binance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($2.3B),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41300" indent="-228600">
              <a:lnSpc>
                <a:spcPts val="4200"/>
              </a:lnSpc>
              <a:buFont typeface="Arial MT"/>
              <a:buChar char="•"/>
              <a:tabLst>
                <a:tab pos="241300" algn="l"/>
                <a:tab pos="46101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$8B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</a:p>
          <a:p>
            <a:pPr marL="698500" lvl="1" indent="-228600">
              <a:lnSpc>
                <a:spcPts val="4295"/>
              </a:lnSpc>
              <a:buFont typeface="Arial MT"/>
              <a:buChar char="•"/>
              <a:tabLst>
                <a:tab pos="698500" algn="l"/>
              </a:tabLst>
            </a:pP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Tether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($6.4B),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41300" indent="-228600">
              <a:lnSpc>
                <a:spcPts val="4305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Securities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2825" y="6337947"/>
            <a:ext cx="3877310" cy="36227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R="771525" algn="r">
              <a:spcBef>
                <a:spcPts val="405"/>
              </a:spcBef>
            </a:pPr>
            <a:r>
              <a:rPr sz="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35"/>
              </a:spcBef>
            </a:pPr>
            <a:r>
              <a:rPr sz="10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Market</a:t>
            </a:r>
            <a:r>
              <a:rPr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5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10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10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CoinMarketCap (4.12.20)</a:t>
            </a:r>
            <a:endParaRPr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24339"/>
            <a:ext cx="77679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Blockchain</a:t>
            </a:r>
            <a:r>
              <a:rPr sz="3600" spc="-5" dirty="0"/>
              <a:t> </a:t>
            </a:r>
            <a:r>
              <a:rPr sz="3600" spc="-110" dirty="0"/>
              <a:t>Tech</a:t>
            </a:r>
            <a:r>
              <a:rPr sz="3600" spc="-5" dirty="0"/>
              <a:t> </a:t>
            </a:r>
            <a:r>
              <a:rPr sz="3600" spc="-25" dirty="0"/>
              <a:t>Potential</a:t>
            </a:r>
            <a:r>
              <a:rPr sz="3600" spc="-10" dirty="0"/>
              <a:t> </a:t>
            </a:r>
            <a:r>
              <a:rPr sz="3600" spc="-5" dirty="0"/>
              <a:t>Uses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498600" y="1905000"/>
            <a:ext cx="10307320" cy="421653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69900" indent="-457200">
              <a:spcBef>
                <a:spcPts val="48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Speculative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3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Crowdfunding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409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Exchanges,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Gaming,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Gambling,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40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Fiat (Stable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Coins),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Securities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3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409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40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Clearing,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3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Initiatives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409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40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Things,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128" y="533400"/>
            <a:ext cx="126033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Blockchain</a:t>
            </a:r>
            <a:r>
              <a:rPr sz="3600" spc="-20" dirty="0"/>
              <a:t> </a:t>
            </a:r>
            <a:r>
              <a:rPr sz="3600" spc="-50" dirty="0"/>
              <a:t>Technology</a:t>
            </a:r>
            <a:r>
              <a:rPr sz="3600" spc="-20" dirty="0"/>
              <a:t> </a:t>
            </a:r>
            <a:r>
              <a:rPr sz="3600" spc="-10" dirty="0"/>
              <a:t>Challenges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4032174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651000" y="1905000"/>
            <a:ext cx="9141461" cy="3788217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0665" indent="-228600">
              <a:spcBef>
                <a:spcPts val="9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Scalability,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8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8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Policy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26" y="313781"/>
            <a:ext cx="11388090" cy="701923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49860" marR="5080" indent="-137795">
              <a:lnSpc>
                <a:spcPts val="5210"/>
              </a:lnSpc>
              <a:spcBef>
                <a:spcPts val="730"/>
              </a:spcBef>
              <a:tabLst>
                <a:tab pos="8258175" algn="l"/>
              </a:tabLst>
            </a:pPr>
            <a:r>
              <a:rPr sz="3600" spc="-25" dirty="0"/>
              <a:t>Framework</a:t>
            </a:r>
            <a:r>
              <a:rPr sz="3600" spc="15" dirty="0"/>
              <a:t> </a:t>
            </a:r>
            <a:r>
              <a:rPr sz="3600" spc="-30" dirty="0"/>
              <a:t>for</a:t>
            </a:r>
            <a:r>
              <a:rPr sz="3600" spc="25" dirty="0"/>
              <a:t> </a:t>
            </a:r>
            <a:r>
              <a:rPr sz="3600" spc="-5" dirty="0"/>
              <a:t>Comparing</a:t>
            </a:r>
            <a:r>
              <a:rPr sz="3600" spc="25" dirty="0"/>
              <a:t> </a:t>
            </a:r>
            <a:r>
              <a:rPr sz="3600" spc="-20" dirty="0"/>
              <a:t>Costs</a:t>
            </a:r>
            <a:r>
              <a:rPr lang="en-US" sz="3600" spc="-20" dirty="0"/>
              <a:t> </a:t>
            </a:r>
            <a:r>
              <a:rPr sz="3600" dirty="0"/>
              <a:t>&amp;</a:t>
            </a:r>
            <a:r>
              <a:rPr sz="3600" spc="-50" dirty="0"/>
              <a:t> </a:t>
            </a:r>
            <a:r>
              <a:rPr sz="3600" spc="-45" dirty="0"/>
              <a:t>Trade-offs </a:t>
            </a:r>
            <a:r>
              <a:rPr sz="3600" spc="-1070" dirty="0"/>
              <a:t> </a:t>
            </a:r>
            <a:endParaRPr sz="3600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19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787042" y="5899045"/>
            <a:ext cx="11242040" cy="497205"/>
            <a:chOff x="341520" y="5678831"/>
            <a:chExt cx="11242040" cy="497205"/>
          </a:xfrm>
        </p:grpSpPr>
        <p:sp>
          <p:nvSpPr>
            <p:cNvPr id="4" name="object 4"/>
            <p:cNvSpPr/>
            <p:nvPr/>
          </p:nvSpPr>
          <p:spPr>
            <a:xfrm>
              <a:off x="347869" y="5685187"/>
              <a:ext cx="11235055" cy="485140"/>
            </a:xfrm>
            <a:custGeom>
              <a:avLst/>
              <a:gdLst/>
              <a:ahLst/>
              <a:cxnLst/>
              <a:rect l="l" t="t" r="r" b="b"/>
              <a:pathLst>
                <a:path w="11235055" h="485139">
                  <a:moveTo>
                    <a:pt x="10992218" y="0"/>
                  </a:moveTo>
                  <a:lnTo>
                    <a:pt x="10992218" y="121145"/>
                  </a:lnTo>
                  <a:lnTo>
                    <a:pt x="242315" y="121145"/>
                  </a:lnTo>
                  <a:lnTo>
                    <a:pt x="242315" y="0"/>
                  </a:lnTo>
                  <a:lnTo>
                    <a:pt x="0" y="242315"/>
                  </a:lnTo>
                  <a:lnTo>
                    <a:pt x="242315" y="484631"/>
                  </a:lnTo>
                  <a:lnTo>
                    <a:pt x="242315" y="363473"/>
                  </a:lnTo>
                  <a:lnTo>
                    <a:pt x="10992218" y="363473"/>
                  </a:lnTo>
                  <a:lnTo>
                    <a:pt x="10992218" y="484631"/>
                  </a:lnTo>
                  <a:lnTo>
                    <a:pt x="11234534" y="242315"/>
                  </a:lnTo>
                  <a:lnTo>
                    <a:pt x="1099221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47870" y="5685181"/>
              <a:ext cx="11229340" cy="484505"/>
            </a:xfrm>
            <a:custGeom>
              <a:avLst/>
              <a:gdLst/>
              <a:ahLst/>
              <a:cxnLst/>
              <a:rect l="l" t="t" r="r" b="b"/>
              <a:pathLst>
                <a:path w="11229340" h="484504">
                  <a:moveTo>
                    <a:pt x="0" y="242198"/>
                  </a:moveTo>
                  <a:lnTo>
                    <a:pt x="242197" y="0"/>
                  </a:lnTo>
                  <a:lnTo>
                    <a:pt x="242197" y="121093"/>
                  </a:lnTo>
                  <a:lnTo>
                    <a:pt x="10986615" y="121093"/>
                  </a:lnTo>
                  <a:lnTo>
                    <a:pt x="10986615" y="0"/>
                  </a:lnTo>
                  <a:lnTo>
                    <a:pt x="11228800" y="242198"/>
                  </a:lnTo>
                  <a:lnTo>
                    <a:pt x="10986615" y="484384"/>
                  </a:lnTo>
                  <a:lnTo>
                    <a:pt x="10986615" y="363291"/>
                  </a:lnTo>
                  <a:lnTo>
                    <a:pt x="242197" y="363291"/>
                  </a:lnTo>
                  <a:lnTo>
                    <a:pt x="242197" y="484384"/>
                  </a:lnTo>
                  <a:lnTo>
                    <a:pt x="0" y="242198"/>
                  </a:lnTo>
                  <a:close/>
                </a:path>
              </a:pathLst>
            </a:custGeom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3862" y="6243568"/>
            <a:ext cx="1993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91705" y="6243568"/>
            <a:ext cx="16370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93800" y="1835467"/>
            <a:ext cx="10688955" cy="4101465"/>
            <a:chOff x="748277" y="1615253"/>
            <a:chExt cx="10688955" cy="4101465"/>
          </a:xfrm>
        </p:grpSpPr>
        <p:sp>
          <p:nvSpPr>
            <p:cNvPr id="9" name="object 9"/>
            <p:cNvSpPr/>
            <p:nvPr/>
          </p:nvSpPr>
          <p:spPr>
            <a:xfrm>
              <a:off x="748277" y="3187941"/>
              <a:ext cx="10688955" cy="2528570"/>
            </a:xfrm>
            <a:custGeom>
              <a:avLst/>
              <a:gdLst/>
              <a:ahLst/>
              <a:cxnLst/>
              <a:rect l="l" t="t" r="r" b="b"/>
              <a:pathLst>
                <a:path w="10688955" h="2528570">
                  <a:moveTo>
                    <a:pt x="10495568" y="61904"/>
                  </a:moveTo>
                  <a:lnTo>
                    <a:pt x="0" y="2466289"/>
                  </a:lnTo>
                  <a:lnTo>
                    <a:pt x="14185" y="2528189"/>
                  </a:lnTo>
                  <a:lnTo>
                    <a:pt x="10509747" y="123790"/>
                  </a:lnTo>
                  <a:lnTo>
                    <a:pt x="10495568" y="61904"/>
                  </a:lnTo>
                  <a:close/>
                </a:path>
                <a:path w="10688955" h="2528570">
                  <a:moveTo>
                    <a:pt x="10682870" y="54813"/>
                  </a:moveTo>
                  <a:lnTo>
                    <a:pt x="10526522" y="54813"/>
                  </a:lnTo>
                  <a:lnTo>
                    <a:pt x="10540695" y="116700"/>
                  </a:lnTo>
                  <a:lnTo>
                    <a:pt x="10509747" y="123790"/>
                  </a:lnTo>
                  <a:lnTo>
                    <a:pt x="10523931" y="185699"/>
                  </a:lnTo>
                  <a:lnTo>
                    <a:pt x="10682870" y="54813"/>
                  </a:lnTo>
                  <a:close/>
                </a:path>
                <a:path w="10688955" h="2528570">
                  <a:moveTo>
                    <a:pt x="10526522" y="54813"/>
                  </a:moveTo>
                  <a:lnTo>
                    <a:pt x="10495568" y="61904"/>
                  </a:lnTo>
                  <a:lnTo>
                    <a:pt x="10509747" y="123790"/>
                  </a:lnTo>
                  <a:lnTo>
                    <a:pt x="10540695" y="116700"/>
                  </a:lnTo>
                  <a:lnTo>
                    <a:pt x="10526522" y="54813"/>
                  </a:lnTo>
                  <a:close/>
                </a:path>
                <a:path w="10688955" h="2528570">
                  <a:moveTo>
                    <a:pt x="10481386" y="0"/>
                  </a:moveTo>
                  <a:lnTo>
                    <a:pt x="10495568" y="61904"/>
                  </a:lnTo>
                  <a:lnTo>
                    <a:pt x="10526522" y="54813"/>
                  </a:lnTo>
                  <a:lnTo>
                    <a:pt x="10682870" y="54813"/>
                  </a:lnTo>
                  <a:lnTo>
                    <a:pt x="10688345" y="50304"/>
                  </a:lnTo>
                  <a:lnTo>
                    <a:pt x="1048138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55373" y="1615253"/>
              <a:ext cx="10567035" cy="4100195"/>
            </a:xfrm>
            <a:custGeom>
              <a:avLst/>
              <a:gdLst/>
              <a:ahLst/>
              <a:cxnLst/>
              <a:rect l="l" t="t" r="r" b="b"/>
              <a:pathLst>
                <a:path w="10567035" h="4100195">
                  <a:moveTo>
                    <a:pt x="189234" y="59287"/>
                  </a:moveTo>
                  <a:lnTo>
                    <a:pt x="166493" y="118573"/>
                  </a:lnTo>
                  <a:lnTo>
                    <a:pt x="10543984" y="4099572"/>
                  </a:lnTo>
                  <a:lnTo>
                    <a:pt x="10566730" y="4040289"/>
                  </a:lnTo>
                  <a:lnTo>
                    <a:pt x="189234" y="59287"/>
                  </a:lnTo>
                  <a:close/>
                </a:path>
                <a:path w="10567035" h="4100195">
                  <a:moveTo>
                    <a:pt x="211975" y="0"/>
                  </a:moveTo>
                  <a:lnTo>
                    <a:pt x="0" y="20701"/>
                  </a:lnTo>
                  <a:lnTo>
                    <a:pt x="143751" y="177863"/>
                  </a:lnTo>
                  <a:lnTo>
                    <a:pt x="166493" y="118573"/>
                  </a:lnTo>
                  <a:lnTo>
                    <a:pt x="136880" y="107213"/>
                  </a:lnTo>
                  <a:lnTo>
                    <a:pt x="159626" y="47929"/>
                  </a:lnTo>
                  <a:lnTo>
                    <a:pt x="193590" y="47929"/>
                  </a:lnTo>
                  <a:lnTo>
                    <a:pt x="211975" y="0"/>
                  </a:lnTo>
                  <a:close/>
                </a:path>
                <a:path w="10567035" h="4100195">
                  <a:moveTo>
                    <a:pt x="159626" y="47929"/>
                  </a:moveTo>
                  <a:lnTo>
                    <a:pt x="136880" y="107213"/>
                  </a:lnTo>
                  <a:lnTo>
                    <a:pt x="166493" y="118573"/>
                  </a:lnTo>
                  <a:lnTo>
                    <a:pt x="189234" y="59287"/>
                  </a:lnTo>
                  <a:lnTo>
                    <a:pt x="159626" y="47929"/>
                  </a:lnTo>
                  <a:close/>
                </a:path>
                <a:path w="10567035" h="4100195">
                  <a:moveTo>
                    <a:pt x="193590" y="47929"/>
                  </a:moveTo>
                  <a:lnTo>
                    <a:pt x="159626" y="47929"/>
                  </a:lnTo>
                  <a:lnTo>
                    <a:pt x="189234" y="59287"/>
                  </a:lnTo>
                  <a:lnTo>
                    <a:pt x="193590" y="47929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 rot="1260000">
            <a:off x="2267049" y="2562334"/>
            <a:ext cx="3836042" cy="364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4000" spc="-30" baseline="29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</a:t>
            </a:r>
            <a:r>
              <a:rPr sz="4000" spc="-30" baseline="19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dination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governance,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 rot="1260000">
            <a:off x="2144986" y="2762155"/>
            <a:ext cx="2727113" cy="364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4000" spc="-60" baseline="19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rity,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 rot="20880000">
            <a:off x="8868419" y="3044667"/>
            <a:ext cx="2240736" cy="364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Rents,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 rot="20880000">
            <a:off x="8958970" y="3483928"/>
            <a:ext cx="2093536" cy="364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 rot="20880000">
            <a:off x="9042039" y="4006395"/>
            <a:ext cx="1032793" cy="3640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39" y="572515"/>
            <a:ext cx="4315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15" dirty="0"/>
              <a:t>Readings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167636"/>
            <a:ext cx="10354310" cy="38322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935" algn="l"/>
                <a:tab pos="1638300" algn="l"/>
              </a:tabLst>
            </a:pPr>
            <a:r>
              <a:rPr sz="24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'Even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Thousand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sz="24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sz="24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It,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sz="2400" i="1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Catalyst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	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Gensler,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CoinDesk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202055" indent="-229235">
              <a:lnSpc>
                <a:spcPts val="3000"/>
              </a:lnSpc>
              <a:spcBef>
                <a:spcPts val="29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Economics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Money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</a:t>
            </a:r>
            <a:r>
              <a:rPr sz="2400" i="1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24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marR="1213485" indent="-229235">
              <a:lnSpc>
                <a:spcPts val="3120"/>
              </a:lnSpc>
              <a:spcBef>
                <a:spcPts val="272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r>
              <a:rPr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currency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785" y="422851"/>
            <a:ext cx="61652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Vitalik</a:t>
            </a:r>
            <a:r>
              <a:rPr sz="3600" spc="-10" dirty="0"/>
              <a:t> </a:t>
            </a:r>
            <a:r>
              <a:rPr sz="3600" spc="-15" dirty="0"/>
              <a:t>Buterin</a:t>
            </a:r>
            <a:r>
              <a:rPr sz="3600" spc="-5" dirty="0"/>
              <a:t> </a:t>
            </a:r>
            <a:r>
              <a:rPr sz="3600" spc="-40" dirty="0"/>
              <a:t>Trilemma</a:t>
            </a:r>
            <a:endParaRPr sz="36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20</a:t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687170" y="2712956"/>
            <a:ext cx="1042213" cy="962660"/>
          </a:xfrm>
          <a:custGeom>
            <a:avLst/>
            <a:gdLst/>
            <a:ahLst/>
            <a:cxnLst/>
            <a:rect l="l" t="t" r="r" b="b"/>
            <a:pathLst>
              <a:path w="998220" h="962660">
                <a:moveTo>
                  <a:pt x="499084" y="0"/>
                </a:moveTo>
                <a:lnTo>
                  <a:pt x="451018" y="2203"/>
                </a:lnTo>
                <a:lnTo>
                  <a:pt x="404245" y="8677"/>
                </a:lnTo>
                <a:lnTo>
                  <a:pt x="358974" y="19222"/>
                </a:lnTo>
                <a:lnTo>
                  <a:pt x="315414" y="33635"/>
                </a:lnTo>
                <a:lnTo>
                  <a:pt x="273775" y="51715"/>
                </a:lnTo>
                <a:lnTo>
                  <a:pt x="234264" y="73260"/>
                </a:lnTo>
                <a:lnTo>
                  <a:pt x="197092" y="98068"/>
                </a:lnTo>
                <a:lnTo>
                  <a:pt x="162468" y="125938"/>
                </a:lnTo>
                <a:lnTo>
                  <a:pt x="130600" y="156668"/>
                </a:lnTo>
                <a:lnTo>
                  <a:pt x="101699" y="190056"/>
                </a:lnTo>
                <a:lnTo>
                  <a:pt x="75972" y="225901"/>
                </a:lnTo>
                <a:lnTo>
                  <a:pt x="53630" y="264001"/>
                </a:lnTo>
                <a:lnTo>
                  <a:pt x="34880" y="304154"/>
                </a:lnTo>
                <a:lnTo>
                  <a:pt x="19934" y="346159"/>
                </a:lnTo>
                <a:lnTo>
                  <a:pt x="8999" y="389814"/>
                </a:lnTo>
                <a:lnTo>
                  <a:pt x="2284" y="434916"/>
                </a:lnTo>
                <a:lnTo>
                  <a:pt x="0" y="481266"/>
                </a:lnTo>
                <a:lnTo>
                  <a:pt x="2284" y="527616"/>
                </a:lnTo>
                <a:lnTo>
                  <a:pt x="8999" y="572718"/>
                </a:lnTo>
                <a:lnTo>
                  <a:pt x="19934" y="616373"/>
                </a:lnTo>
                <a:lnTo>
                  <a:pt x="34880" y="658378"/>
                </a:lnTo>
                <a:lnTo>
                  <a:pt x="53630" y="698531"/>
                </a:lnTo>
                <a:lnTo>
                  <a:pt x="75972" y="736631"/>
                </a:lnTo>
                <a:lnTo>
                  <a:pt x="101699" y="772476"/>
                </a:lnTo>
                <a:lnTo>
                  <a:pt x="130600" y="805864"/>
                </a:lnTo>
                <a:lnTo>
                  <a:pt x="162468" y="836594"/>
                </a:lnTo>
                <a:lnTo>
                  <a:pt x="197092" y="864464"/>
                </a:lnTo>
                <a:lnTo>
                  <a:pt x="234264" y="889272"/>
                </a:lnTo>
                <a:lnTo>
                  <a:pt x="273775" y="910817"/>
                </a:lnTo>
                <a:lnTo>
                  <a:pt x="315414" y="928897"/>
                </a:lnTo>
                <a:lnTo>
                  <a:pt x="358974" y="943310"/>
                </a:lnTo>
                <a:lnTo>
                  <a:pt x="404245" y="953855"/>
                </a:lnTo>
                <a:lnTo>
                  <a:pt x="451018" y="960329"/>
                </a:lnTo>
                <a:lnTo>
                  <a:pt x="499084" y="962532"/>
                </a:lnTo>
                <a:lnTo>
                  <a:pt x="547150" y="960329"/>
                </a:lnTo>
                <a:lnTo>
                  <a:pt x="593923" y="953855"/>
                </a:lnTo>
                <a:lnTo>
                  <a:pt x="639194" y="943310"/>
                </a:lnTo>
                <a:lnTo>
                  <a:pt x="682754" y="928897"/>
                </a:lnTo>
                <a:lnTo>
                  <a:pt x="724394" y="910817"/>
                </a:lnTo>
                <a:lnTo>
                  <a:pt x="763904" y="889272"/>
                </a:lnTo>
                <a:lnTo>
                  <a:pt x="801076" y="864464"/>
                </a:lnTo>
                <a:lnTo>
                  <a:pt x="835700" y="836594"/>
                </a:lnTo>
                <a:lnTo>
                  <a:pt x="867568" y="805864"/>
                </a:lnTo>
                <a:lnTo>
                  <a:pt x="896469" y="772476"/>
                </a:lnTo>
                <a:lnTo>
                  <a:pt x="922196" y="736631"/>
                </a:lnTo>
                <a:lnTo>
                  <a:pt x="944539" y="698531"/>
                </a:lnTo>
                <a:lnTo>
                  <a:pt x="963288" y="658378"/>
                </a:lnTo>
                <a:lnTo>
                  <a:pt x="978234" y="616373"/>
                </a:lnTo>
                <a:lnTo>
                  <a:pt x="989170" y="572718"/>
                </a:lnTo>
                <a:lnTo>
                  <a:pt x="995884" y="527616"/>
                </a:lnTo>
                <a:lnTo>
                  <a:pt x="998169" y="481266"/>
                </a:lnTo>
                <a:lnTo>
                  <a:pt x="995884" y="434916"/>
                </a:lnTo>
                <a:lnTo>
                  <a:pt x="989170" y="389814"/>
                </a:lnTo>
                <a:lnTo>
                  <a:pt x="978234" y="346159"/>
                </a:lnTo>
                <a:lnTo>
                  <a:pt x="963288" y="304154"/>
                </a:lnTo>
                <a:lnTo>
                  <a:pt x="944539" y="264001"/>
                </a:lnTo>
                <a:lnTo>
                  <a:pt x="922196" y="225901"/>
                </a:lnTo>
                <a:lnTo>
                  <a:pt x="896469" y="190056"/>
                </a:lnTo>
                <a:lnTo>
                  <a:pt x="867568" y="156668"/>
                </a:lnTo>
                <a:lnTo>
                  <a:pt x="835700" y="125938"/>
                </a:lnTo>
                <a:lnTo>
                  <a:pt x="801076" y="98068"/>
                </a:lnTo>
                <a:lnTo>
                  <a:pt x="763904" y="73260"/>
                </a:lnTo>
                <a:lnTo>
                  <a:pt x="724394" y="51715"/>
                </a:lnTo>
                <a:lnTo>
                  <a:pt x="682754" y="33635"/>
                </a:lnTo>
                <a:lnTo>
                  <a:pt x="639194" y="19222"/>
                </a:lnTo>
                <a:lnTo>
                  <a:pt x="593923" y="8677"/>
                </a:lnTo>
                <a:lnTo>
                  <a:pt x="547150" y="2203"/>
                </a:lnTo>
                <a:lnTo>
                  <a:pt x="49908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9811" y="2343403"/>
            <a:ext cx="32678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Decentralization</a:t>
            </a:r>
            <a:endParaRPr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6401" y="2721508"/>
            <a:ext cx="204000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9906" y="3062319"/>
            <a:ext cx="1042213" cy="962660"/>
          </a:xfrm>
          <a:custGeom>
            <a:avLst/>
            <a:gdLst/>
            <a:ahLst/>
            <a:cxnLst/>
            <a:rect l="l" t="t" r="r" b="b"/>
            <a:pathLst>
              <a:path w="998220" h="962660">
                <a:moveTo>
                  <a:pt x="499084" y="0"/>
                </a:moveTo>
                <a:lnTo>
                  <a:pt x="451018" y="2203"/>
                </a:lnTo>
                <a:lnTo>
                  <a:pt x="404245" y="8677"/>
                </a:lnTo>
                <a:lnTo>
                  <a:pt x="358974" y="19222"/>
                </a:lnTo>
                <a:lnTo>
                  <a:pt x="315414" y="33635"/>
                </a:lnTo>
                <a:lnTo>
                  <a:pt x="273775" y="51715"/>
                </a:lnTo>
                <a:lnTo>
                  <a:pt x="234264" y="73260"/>
                </a:lnTo>
                <a:lnTo>
                  <a:pt x="197092" y="98068"/>
                </a:lnTo>
                <a:lnTo>
                  <a:pt x="162468" y="125938"/>
                </a:lnTo>
                <a:lnTo>
                  <a:pt x="130600" y="156668"/>
                </a:lnTo>
                <a:lnTo>
                  <a:pt x="101699" y="190056"/>
                </a:lnTo>
                <a:lnTo>
                  <a:pt x="75972" y="225901"/>
                </a:lnTo>
                <a:lnTo>
                  <a:pt x="53630" y="264001"/>
                </a:lnTo>
                <a:lnTo>
                  <a:pt x="34880" y="304154"/>
                </a:lnTo>
                <a:lnTo>
                  <a:pt x="19934" y="346159"/>
                </a:lnTo>
                <a:lnTo>
                  <a:pt x="8999" y="389814"/>
                </a:lnTo>
                <a:lnTo>
                  <a:pt x="2284" y="434916"/>
                </a:lnTo>
                <a:lnTo>
                  <a:pt x="0" y="481266"/>
                </a:lnTo>
                <a:lnTo>
                  <a:pt x="2284" y="527616"/>
                </a:lnTo>
                <a:lnTo>
                  <a:pt x="8999" y="572718"/>
                </a:lnTo>
                <a:lnTo>
                  <a:pt x="19934" y="616373"/>
                </a:lnTo>
                <a:lnTo>
                  <a:pt x="34880" y="658378"/>
                </a:lnTo>
                <a:lnTo>
                  <a:pt x="53630" y="698531"/>
                </a:lnTo>
                <a:lnTo>
                  <a:pt x="75972" y="736631"/>
                </a:lnTo>
                <a:lnTo>
                  <a:pt x="101699" y="772476"/>
                </a:lnTo>
                <a:lnTo>
                  <a:pt x="130600" y="805864"/>
                </a:lnTo>
                <a:lnTo>
                  <a:pt x="162468" y="836594"/>
                </a:lnTo>
                <a:lnTo>
                  <a:pt x="197092" y="864464"/>
                </a:lnTo>
                <a:lnTo>
                  <a:pt x="234264" y="889272"/>
                </a:lnTo>
                <a:lnTo>
                  <a:pt x="273775" y="910817"/>
                </a:lnTo>
                <a:lnTo>
                  <a:pt x="315414" y="928897"/>
                </a:lnTo>
                <a:lnTo>
                  <a:pt x="358974" y="943310"/>
                </a:lnTo>
                <a:lnTo>
                  <a:pt x="404245" y="953855"/>
                </a:lnTo>
                <a:lnTo>
                  <a:pt x="451018" y="960329"/>
                </a:lnTo>
                <a:lnTo>
                  <a:pt x="499084" y="962532"/>
                </a:lnTo>
                <a:lnTo>
                  <a:pt x="547150" y="960329"/>
                </a:lnTo>
                <a:lnTo>
                  <a:pt x="593923" y="953855"/>
                </a:lnTo>
                <a:lnTo>
                  <a:pt x="639194" y="943310"/>
                </a:lnTo>
                <a:lnTo>
                  <a:pt x="682754" y="928897"/>
                </a:lnTo>
                <a:lnTo>
                  <a:pt x="724394" y="910817"/>
                </a:lnTo>
                <a:lnTo>
                  <a:pt x="763904" y="889272"/>
                </a:lnTo>
                <a:lnTo>
                  <a:pt x="801076" y="864464"/>
                </a:lnTo>
                <a:lnTo>
                  <a:pt x="835700" y="836594"/>
                </a:lnTo>
                <a:lnTo>
                  <a:pt x="867568" y="805864"/>
                </a:lnTo>
                <a:lnTo>
                  <a:pt x="896469" y="772476"/>
                </a:lnTo>
                <a:lnTo>
                  <a:pt x="922196" y="736631"/>
                </a:lnTo>
                <a:lnTo>
                  <a:pt x="944539" y="698531"/>
                </a:lnTo>
                <a:lnTo>
                  <a:pt x="963288" y="658378"/>
                </a:lnTo>
                <a:lnTo>
                  <a:pt x="978234" y="616373"/>
                </a:lnTo>
                <a:lnTo>
                  <a:pt x="989170" y="572718"/>
                </a:lnTo>
                <a:lnTo>
                  <a:pt x="995884" y="527616"/>
                </a:lnTo>
                <a:lnTo>
                  <a:pt x="998169" y="481266"/>
                </a:lnTo>
                <a:lnTo>
                  <a:pt x="995884" y="434916"/>
                </a:lnTo>
                <a:lnTo>
                  <a:pt x="989170" y="389814"/>
                </a:lnTo>
                <a:lnTo>
                  <a:pt x="978234" y="346159"/>
                </a:lnTo>
                <a:lnTo>
                  <a:pt x="963288" y="304154"/>
                </a:lnTo>
                <a:lnTo>
                  <a:pt x="944539" y="264001"/>
                </a:lnTo>
                <a:lnTo>
                  <a:pt x="922196" y="225901"/>
                </a:lnTo>
                <a:lnTo>
                  <a:pt x="896469" y="190056"/>
                </a:lnTo>
                <a:lnTo>
                  <a:pt x="867568" y="156668"/>
                </a:lnTo>
                <a:lnTo>
                  <a:pt x="835700" y="125938"/>
                </a:lnTo>
                <a:lnTo>
                  <a:pt x="801076" y="98068"/>
                </a:lnTo>
                <a:lnTo>
                  <a:pt x="763904" y="73260"/>
                </a:lnTo>
                <a:lnTo>
                  <a:pt x="724394" y="51715"/>
                </a:lnTo>
                <a:lnTo>
                  <a:pt x="682754" y="33635"/>
                </a:lnTo>
                <a:lnTo>
                  <a:pt x="639194" y="19222"/>
                </a:lnTo>
                <a:lnTo>
                  <a:pt x="593923" y="8677"/>
                </a:lnTo>
                <a:lnTo>
                  <a:pt x="547150" y="2203"/>
                </a:lnTo>
                <a:lnTo>
                  <a:pt x="499084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8082" y="4195480"/>
            <a:ext cx="1042213" cy="962660"/>
          </a:xfrm>
          <a:custGeom>
            <a:avLst/>
            <a:gdLst/>
            <a:ahLst/>
            <a:cxnLst/>
            <a:rect l="l" t="t" r="r" b="b"/>
            <a:pathLst>
              <a:path w="998220" h="962660">
                <a:moveTo>
                  <a:pt x="499084" y="0"/>
                </a:moveTo>
                <a:lnTo>
                  <a:pt x="451020" y="2203"/>
                </a:lnTo>
                <a:lnTo>
                  <a:pt x="404249" y="8677"/>
                </a:lnTo>
                <a:lnTo>
                  <a:pt x="358979" y="19222"/>
                </a:lnTo>
                <a:lnTo>
                  <a:pt x="315420" y="33635"/>
                </a:lnTo>
                <a:lnTo>
                  <a:pt x="273780" y="51715"/>
                </a:lnTo>
                <a:lnTo>
                  <a:pt x="234270" y="73260"/>
                </a:lnTo>
                <a:lnTo>
                  <a:pt x="197098" y="98068"/>
                </a:lnTo>
                <a:lnTo>
                  <a:pt x="162473" y="125938"/>
                </a:lnTo>
                <a:lnTo>
                  <a:pt x="130605" y="156668"/>
                </a:lnTo>
                <a:lnTo>
                  <a:pt x="101703" y="190056"/>
                </a:lnTo>
                <a:lnTo>
                  <a:pt x="75975" y="225901"/>
                </a:lnTo>
                <a:lnTo>
                  <a:pt x="53632" y="264001"/>
                </a:lnTo>
                <a:lnTo>
                  <a:pt x="34882" y="304154"/>
                </a:lnTo>
                <a:lnTo>
                  <a:pt x="19935" y="346159"/>
                </a:lnTo>
                <a:lnTo>
                  <a:pt x="8999" y="389814"/>
                </a:lnTo>
                <a:lnTo>
                  <a:pt x="2284" y="434916"/>
                </a:lnTo>
                <a:lnTo>
                  <a:pt x="0" y="481266"/>
                </a:lnTo>
                <a:lnTo>
                  <a:pt x="2284" y="527616"/>
                </a:lnTo>
                <a:lnTo>
                  <a:pt x="8999" y="572718"/>
                </a:lnTo>
                <a:lnTo>
                  <a:pt x="19935" y="616373"/>
                </a:lnTo>
                <a:lnTo>
                  <a:pt x="34882" y="658378"/>
                </a:lnTo>
                <a:lnTo>
                  <a:pt x="53632" y="698531"/>
                </a:lnTo>
                <a:lnTo>
                  <a:pt x="75975" y="736631"/>
                </a:lnTo>
                <a:lnTo>
                  <a:pt x="101703" y="772476"/>
                </a:lnTo>
                <a:lnTo>
                  <a:pt x="130605" y="805864"/>
                </a:lnTo>
                <a:lnTo>
                  <a:pt x="162473" y="836594"/>
                </a:lnTo>
                <a:lnTo>
                  <a:pt x="197098" y="864464"/>
                </a:lnTo>
                <a:lnTo>
                  <a:pt x="234270" y="889272"/>
                </a:lnTo>
                <a:lnTo>
                  <a:pt x="273780" y="910817"/>
                </a:lnTo>
                <a:lnTo>
                  <a:pt x="315420" y="928897"/>
                </a:lnTo>
                <a:lnTo>
                  <a:pt x="358979" y="943310"/>
                </a:lnTo>
                <a:lnTo>
                  <a:pt x="404249" y="953855"/>
                </a:lnTo>
                <a:lnTo>
                  <a:pt x="451020" y="960329"/>
                </a:lnTo>
                <a:lnTo>
                  <a:pt x="499084" y="962533"/>
                </a:lnTo>
                <a:lnTo>
                  <a:pt x="547150" y="960329"/>
                </a:lnTo>
                <a:lnTo>
                  <a:pt x="593923" y="953855"/>
                </a:lnTo>
                <a:lnTo>
                  <a:pt x="639195" y="943310"/>
                </a:lnTo>
                <a:lnTo>
                  <a:pt x="682756" y="928897"/>
                </a:lnTo>
                <a:lnTo>
                  <a:pt x="724396" y="910817"/>
                </a:lnTo>
                <a:lnTo>
                  <a:pt x="763908" y="889272"/>
                </a:lnTo>
                <a:lnTo>
                  <a:pt x="801081" y="864464"/>
                </a:lnTo>
                <a:lnTo>
                  <a:pt x="835706" y="836594"/>
                </a:lnTo>
                <a:lnTo>
                  <a:pt x="867575" y="805864"/>
                </a:lnTo>
                <a:lnTo>
                  <a:pt x="896477" y="772476"/>
                </a:lnTo>
                <a:lnTo>
                  <a:pt x="922205" y="736631"/>
                </a:lnTo>
                <a:lnTo>
                  <a:pt x="944549" y="698531"/>
                </a:lnTo>
                <a:lnTo>
                  <a:pt x="963299" y="658378"/>
                </a:lnTo>
                <a:lnTo>
                  <a:pt x="978246" y="616373"/>
                </a:lnTo>
                <a:lnTo>
                  <a:pt x="989182" y="572718"/>
                </a:lnTo>
                <a:lnTo>
                  <a:pt x="995897" y="527616"/>
                </a:lnTo>
                <a:lnTo>
                  <a:pt x="998181" y="481266"/>
                </a:lnTo>
                <a:lnTo>
                  <a:pt x="995897" y="434916"/>
                </a:lnTo>
                <a:lnTo>
                  <a:pt x="989182" y="389814"/>
                </a:lnTo>
                <a:lnTo>
                  <a:pt x="978246" y="346159"/>
                </a:lnTo>
                <a:lnTo>
                  <a:pt x="963299" y="304154"/>
                </a:lnTo>
                <a:lnTo>
                  <a:pt x="944549" y="264001"/>
                </a:lnTo>
                <a:lnTo>
                  <a:pt x="922205" y="225901"/>
                </a:lnTo>
                <a:lnTo>
                  <a:pt x="896477" y="190056"/>
                </a:lnTo>
                <a:lnTo>
                  <a:pt x="867575" y="156668"/>
                </a:lnTo>
                <a:lnTo>
                  <a:pt x="835706" y="125938"/>
                </a:lnTo>
                <a:lnTo>
                  <a:pt x="801081" y="98068"/>
                </a:lnTo>
                <a:lnTo>
                  <a:pt x="763908" y="73260"/>
                </a:lnTo>
                <a:lnTo>
                  <a:pt x="724396" y="51715"/>
                </a:lnTo>
                <a:lnTo>
                  <a:pt x="682756" y="33635"/>
                </a:lnTo>
                <a:lnTo>
                  <a:pt x="639195" y="19222"/>
                </a:lnTo>
                <a:lnTo>
                  <a:pt x="593923" y="8677"/>
                </a:lnTo>
                <a:lnTo>
                  <a:pt x="547150" y="2203"/>
                </a:lnTo>
                <a:lnTo>
                  <a:pt x="4990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7956" y="5370067"/>
            <a:ext cx="16282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404633"/>
            <a:ext cx="8303261" cy="701923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3600" spc="-5" dirty="0"/>
              <a:t>Assessing</a:t>
            </a:r>
            <a:r>
              <a:rPr sz="3600" spc="-25" dirty="0"/>
              <a:t> </a:t>
            </a:r>
            <a:r>
              <a:rPr sz="3600" spc="-5" dirty="0"/>
              <a:t>Use</a:t>
            </a:r>
            <a:r>
              <a:rPr sz="3600" spc="-30" dirty="0"/>
              <a:t> </a:t>
            </a:r>
            <a:r>
              <a:rPr sz="3600" spc="-5" dirty="0"/>
              <a:t>Cases</a:t>
            </a:r>
            <a:r>
              <a:rPr sz="3600" spc="-30" dirty="0"/>
              <a:t> </a:t>
            </a:r>
            <a:r>
              <a:rPr sz="3600" dirty="0"/>
              <a:t>– </a:t>
            </a:r>
            <a:r>
              <a:rPr sz="3600" spc="-1070" dirty="0"/>
              <a:t> </a:t>
            </a:r>
            <a:r>
              <a:rPr sz="3600" spc="-30" dirty="0"/>
              <a:t>First</a:t>
            </a:r>
            <a:r>
              <a:rPr sz="3600" spc="-5" dirty="0"/>
              <a:t> </a:t>
            </a:r>
            <a:r>
              <a:rPr sz="3600" spc="-20" dirty="0"/>
              <a:t>Considerations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762760" y="2069043"/>
            <a:ext cx="11917680" cy="1859483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Which</a:t>
            </a:r>
            <a:r>
              <a:rPr sz="2400" dirty="0"/>
              <a:t> </a:t>
            </a:r>
            <a:r>
              <a:rPr sz="2400" spc="-5" dirty="0"/>
              <a:t>side</a:t>
            </a:r>
            <a:r>
              <a:rPr sz="2400" spc="-10" dirty="0"/>
              <a:t> </a:t>
            </a:r>
            <a:r>
              <a:rPr sz="2400" spc="-5" dirty="0"/>
              <a:t>of</a:t>
            </a:r>
            <a:r>
              <a:rPr sz="2400" spc="-10" dirty="0"/>
              <a:t> </a:t>
            </a:r>
            <a:r>
              <a:rPr sz="2400" dirty="0"/>
              <a:t>a</a:t>
            </a:r>
            <a:r>
              <a:rPr sz="2400" spc="-5" dirty="0"/>
              <a:t> divide</a:t>
            </a:r>
            <a:r>
              <a:rPr sz="2400" spc="-10" dirty="0"/>
              <a:t> </a:t>
            </a:r>
            <a:r>
              <a:rPr sz="2400" spc="-5" dirty="0"/>
              <a:t>the</a:t>
            </a:r>
            <a:r>
              <a:rPr sz="2400" spc="-10" dirty="0"/>
              <a:t> project</a:t>
            </a:r>
            <a:r>
              <a:rPr sz="2400" spc="-5" dirty="0"/>
              <a:t> is</a:t>
            </a:r>
            <a:r>
              <a:rPr sz="2400" spc="5" dirty="0"/>
              <a:t> </a:t>
            </a:r>
            <a:r>
              <a:rPr sz="2400" spc="-5" dirty="0"/>
              <a:t>on?</a:t>
            </a:r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2400" spc="-5" dirty="0"/>
              <a:t>Is</a:t>
            </a:r>
            <a:r>
              <a:rPr sz="2400" spc="5" dirty="0"/>
              <a:t> </a:t>
            </a:r>
            <a:r>
              <a:rPr sz="2400" dirty="0"/>
              <a:t>the</a:t>
            </a:r>
            <a:r>
              <a:rPr sz="2400" spc="-10" dirty="0"/>
              <a:t> project</a:t>
            </a:r>
            <a:r>
              <a:rPr sz="2400" dirty="0"/>
              <a:t> </a:t>
            </a:r>
            <a:r>
              <a:rPr sz="2400" spc="-5" dirty="0"/>
              <a:t>one </a:t>
            </a:r>
            <a:r>
              <a:rPr sz="2400" spc="-10" dirty="0"/>
              <a:t>that</a:t>
            </a:r>
            <a:r>
              <a:rPr sz="2400" dirty="0"/>
              <a:t> services</a:t>
            </a:r>
            <a:r>
              <a:rPr sz="2400" spc="5" dirty="0"/>
              <a:t> </a:t>
            </a:r>
            <a:r>
              <a:rPr sz="2400" dirty="0"/>
              <a:t>the</a:t>
            </a:r>
            <a:r>
              <a:rPr sz="2400" spc="-5" dirty="0"/>
              <a:t> </a:t>
            </a:r>
            <a:r>
              <a:rPr sz="2400" spc="-10" dirty="0"/>
              <a:t>new</a:t>
            </a:r>
            <a:r>
              <a:rPr sz="2400" spc="-5" dirty="0"/>
              <a:t> </a:t>
            </a:r>
            <a:r>
              <a:rPr sz="2400" spc="-10" dirty="0"/>
              <a:t>crypto</a:t>
            </a:r>
            <a:r>
              <a:rPr sz="2400" spc="-5" dirty="0"/>
              <a:t> asset</a:t>
            </a:r>
            <a:r>
              <a:rPr sz="2400" spc="5" dirty="0"/>
              <a:t> </a:t>
            </a:r>
            <a:r>
              <a:rPr sz="2400" dirty="0"/>
              <a:t>class?</a:t>
            </a:r>
            <a:endParaRPr lang="en-US" sz="2400" dirty="0"/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r>
              <a:rPr sz="2400" spc="-5" dirty="0"/>
              <a:t>Is</a:t>
            </a:r>
            <a:r>
              <a:rPr sz="2400" spc="15" dirty="0"/>
              <a:t> </a:t>
            </a:r>
            <a:r>
              <a:rPr sz="2400" dirty="0"/>
              <a:t>the </a:t>
            </a:r>
            <a:r>
              <a:rPr sz="2400" spc="-10" dirty="0"/>
              <a:t>project</a:t>
            </a:r>
            <a:r>
              <a:rPr sz="2400" spc="10" dirty="0"/>
              <a:t> </a:t>
            </a:r>
            <a:r>
              <a:rPr sz="2400" spc="-5" dirty="0"/>
              <a:t>one</a:t>
            </a:r>
            <a:r>
              <a:rPr sz="2400" spc="5" dirty="0"/>
              <a:t> </a:t>
            </a:r>
            <a:r>
              <a:rPr sz="2400" spc="-5" dirty="0"/>
              <a:t>uses</a:t>
            </a:r>
            <a:r>
              <a:rPr sz="2400" spc="15" dirty="0"/>
              <a:t> </a:t>
            </a:r>
            <a:r>
              <a:rPr sz="2400" spc="-10" dirty="0"/>
              <a:t>blockchain</a:t>
            </a:r>
            <a:r>
              <a:rPr sz="2400" spc="10" dirty="0"/>
              <a:t> </a:t>
            </a:r>
            <a:r>
              <a:rPr sz="2400" spc="-10" dirty="0"/>
              <a:t>technology</a:t>
            </a:r>
            <a:r>
              <a:rPr sz="2400" spc="10" dirty="0"/>
              <a:t> </a:t>
            </a:r>
            <a:r>
              <a:rPr sz="2400" spc="-5" dirty="0"/>
              <a:t>and</a:t>
            </a:r>
            <a:r>
              <a:rPr sz="2400" spc="10" dirty="0"/>
              <a:t> </a:t>
            </a:r>
            <a:r>
              <a:rPr sz="2400" spc="-10" dirty="0"/>
              <a:t>cryptocurrencies?</a:t>
            </a:r>
            <a:endParaRPr lang="en-US" sz="2400" spc="-10" dirty="0"/>
          </a:p>
          <a:p>
            <a:pPr marL="469900">
              <a:lnSpc>
                <a:spcPct val="100000"/>
              </a:lnSpc>
              <a:spcBef>
                <a:spcPts val="45"/>
              </a:spcBef>
            </a:pPr>
            <a:endParaRPr sz="2400" spc="-1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/>
              <a:t>Projects</a:t>
            </a:r>
            <a:r>
              <a:rPr sz="2400" spc="10" dirty="0"/>
              <a:t> </a:t>
            </a:r>
            <a:r>
              <a:rPr sz="2400" dirty="0"/>
              <a:t>servicing</a:t>
            </a:r>
            <a:r>
              <a:rPr sz="2400" spc="5" dirty="0"/>
              <a:t> </a:t>
            </a:r>
            <a:r>
              <a:rPr sz="2400" spc="-5" dirty="0"/>
              <a:t>the</a:t>
            </a:r>
            <a:r>
              <a:rPr sz="2400" dirty="0"/>
              <a:t> </a:t>
            </a:r>
            <a:r>
              <a:rPr sz="2400" spc="-10" dirty="0"/>
              <a:t>cryptocurrency</a:t>
            </a:r>
            <a:r>
              <a:rPr sz="2400" dirty="0"/>
              <a:t> </a:t>
            </a:r>
            <a:r>
              <a:rPr sz="2400" spc="-5" dirty="0"/>
              <a:t>space: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25002"/>
            <a:ext cx="2743200" cy="172483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z="1100" spc="-5" dirty="0"/>
              <a:pPr marL="38100">
                <a:spcBef>
                  <a:spcPts val="25"/>
                </a:spcBef>
              </a:pPr>
              <a:t>21</a:t>
            </a:fld>
            <a:endParaRPr sz="11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767990" y="4406900"/>
            <a:ext cx="5302885" cy="124200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1205">
              <a:lnSpc>
                <a:spcPct val="100400"/>
              </a:lnSpc>
              <a:spcBef>
                <a:spcPts val="85"/>
              </a:spcBef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Custody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Coinbase, Fidelity </a:t>
            </a:r>
            <a:r>
              <a:rPr sz="20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Blockstream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BitMain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25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operator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BTC,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F2Pool,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05265" y="4425189"/>
            <a:ext cx="5010150" cy="12354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Binance,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Coinbase </a:t>
            </a:r>
            <a:r>
              <a:rPr sz="20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Wallet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27965">
              <a:lnSpc>
                <a:spcPct val="10080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 manager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Suisse,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sz="20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–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CoinDesk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533400"/>
            <a:ext cx="8455662" cy="689932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pc="-5" dirty="0"/>
              <a:t>Assessing Use Cases </a:t>
            </a:r>
            <a:r>
              <a:rPr dirty="0"/>
              <a:t>– </a:t>
            </a:r>
            <a:r>
              <a:rPr spc="5" dirty="0"/>
              <a:t> </a:t>
            </a:r>
            <a:r>
              <a:rPr spc="-25" dirty="0"/>
              <a:t>Strategic</a:t>
            </a:r>
            <a:r>
              <a:rPr spc="-80" dirty="0"/>
              <a:t> </a:t>
            </a:r>
            <a:r>
              <a:rPr spc="-15" dirty="0"/>
              <a:t>Considerations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25002"/>
            <a:ext cx="2743200" cy="172483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z="1100" spc="-5" dirty="0"/>
              <a:pPr marL="38100">
                <a:spcBef>
                  <a:spcPts val="25"/>
                </a:spcBef>
              </a:pPr>
              <a:t>22</a:t>
            </a:fld>
            <a:endParaRPr sz="11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310789" y="1832356"/>
            <a:ext cx="10986770" cy="3632405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298450" indent="-286385">
              <a:spcBef>
                <a:spcPts val="194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spcBef>
                <a:spcPts val="185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spcBef>
                <a:spcPts val="175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spcBef>
                <a:spcPts val="18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(Traditional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doing?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spcBef>
                <a:spcPts val="185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ledgers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spcBef>
                <a:spcPts val="17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685800"/>
            <a:ext cx="8991600" cy="701923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3600" spc="-5" dirty="0"/>
              <a:t>Assessing Use Cases </a:t>
            </a:r>
            <a:r>
              <a:rPr sz="3600" dirty="0"/>
              <a:t>– </a:t>
            </a:r>
            <a:r>
              <a:rPr sz="3600" spc="5" dirty="0"/>
              <a:t> </a:t>
            </a:r>
            <a:r>
              <a:rPr sz="3600" spc="-50" dirty="0"/>
              <a:t>Tactical</a:t>
            </a:r>
            <a:r>
              <a:rPr lang="en-US" sz="3600" spc="-50" dirty="0"/>
              <a:t> </a:t>
            </a:r>
            <a:r>
              <a:rPr lang="en-US" sz="3600" spc="-15" dirty="0"/>
              <a:t>Considerations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25002"/>
            <a:ext cx="2743200" cy="172483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z="1100" spc="-5" dirty="0"/>
              <a:pPr marL="38100">
                <a:spcBef>
                  <a:spcPts val="25"/>
                </a:spcBef>
              </a:pPr>
              <a:t>23</a:t>
            </a:fld>
            <a:endParaRPr sz="11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310434" y="2146453"/>
            <a:ext cx="10547350" cy="300710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298450" indent="-286385">
              <a:spcBef>
                <a:spcPts val="192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append-only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ledgers?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spcBef>
                <a:spcPts val="18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‘write’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6385">
              <a:lnSpc>
                <a:spcPct val="101400"/>
              </a:lnSpc>
              <a:spcBef>
                <a:spcPts val="170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tradeoffs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spcBef>
                <a:spcPts val="18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realized?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spcBef>
                <a:spcPts val="175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permissionless,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incentive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426152"/>
            <a:ext cx="9598662" cy="713978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3600" spc="-5" dirty="0"/>
              <a:t>Assessing</a:t>
            </a:r>
            <a:r>
              <a:rPr sz="3600" spc="-25" dirty="0"/>
              <a:t> </a:t>
            </a:r>
            <a:r>
              <a:rPr sz="3600" spc="-5" dirty="0"/>
              <a:t>Use</a:t>
            </a:r>
            <a:r>
              <a:rPr sz="3600" spc="-30" dirty="0"/>
              <a:t> </a:t>
            </a:r>
            <a:r>
              <a:rPr sz="3600" spc="-5" dirty="0"/>
              <a:t>Cases</a:t>
            </a:r>
            <a:r>
              <a:rPr sz="3600" spc="-30" dirty="0"/>
              <a:t> </a:t>
            </a:r>
            <a:r>
              <a:rPr sz="3600" dirty="0"/>
              <a:t>– </a:t>
            </a:r>
            <a:r>
              <a:rPr sz="3600" spc="-1070" dirty="0"/>
              <a:t> </a:t>
            </a:r>
            <a:r>
              <a:rPr sz="3600" spc="-10" dirty="0"/>
              <a:t>Deeper</a:t>
            </a:r>
            <a:r>
              <a:rPr sz="3600" dirty="0"/>
              <a:t> </a:t>
            </a:r>
            <a:r>
              <a:rPr sz="3600" spc="-15" dirty="0"/>
              <a:t>dive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24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310789" y="2079244"/>
            <a:ext cx="10110470" cy="429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spcBef>
                <a:spcPts val="10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party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sz="2800" u="heavy" spc="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ledger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lnSpc>
                <a:spcPts val="3335"/>
              </a:lnSpc>
              <a:spcBef>
                <a:spcPts val="2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lnSpc>
                <a:spcPts val="3335"/>
              </a:lnSpc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third-party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authority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spcBef>
                <a:spcPts val="2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amongst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parties?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spcBef>
                <a:spcPts val="4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35"/>
              </a:spcBef>
              <a:buFont typeface="Arial MT"/>
              <a:buChar char="•"/>
            </a:pPr>
            <a:endParaRPr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lnSpc>
                <a:spcPts val="3335"/>
              </a:lnSpc>
              <a:spcBef>
                <a:spcPts val="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lnSpc>
                <a:spcPts val="3335"/>
              </a:lnSpc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Authentication?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Traceability?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spcBef>
                <a:spcPts val="2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standardized?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spcBef>
                <a:spcPts val="45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706" y="361266"/>
            <a:ext cx="86347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Incumbents’</a:t>
            </a:r>
            <a:r>
              <a:rPr sz="3600" spc="-5" dirty="0"/>
              <a:t> Choices of</a:t>
            </a:r>
            <a:r>
              <a:rPr sz="3600" spc="5" dirty="0"/>
              <a:t> </a:t>
            </a:r>
            <a:r>
              <a:rPr sz="3600" spc="-15" dirty="0"/>
              <a:t>Databases</a:t>
            </a:r>
            <a:endParaRPr sz="3600" dirty="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25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40925" y="3280663"/>
            <a:ext cx="2759710" cy="1061828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>
              <a:spcBef>
                <a:spcPts val="259"/>
              </a:spcBef>
            </a:pP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sz="2400" b="1" u="heavy" spc="-6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20"/>
              </a:spcBef>
            </a:pP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Trusted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Hosts Data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0926" y="4227653"/>
            <a:ext cx="292036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Trusted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</a:t>
            </a: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Create,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Read, </a:t>
            </a:r>
            <a:r>
              <a:rPr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Update,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(CRUD)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0925" y="5053583"/>
            <a:ext cx="241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98306" y="2149474"/>
            <a:ext cx="9950450" cy="273685"/>
            <a:chOff x="947515" y="1560701"/>
            <a:chExt cx="9950450" cy="273685"/>
          </a:xfrm>
        </p:grpSpPr>
        <p:sp>
          <p:nvSpPr>
            <p:cNvPr id="7" name="object 7"/>
            <p:cNvSpPr/>
            <p:nvPr/>
          </p:nvSpPr>
          <p:spPr>
            <a:xfrm>
              <a:off x="953861" y="1567044"/>
              <a:ext cx="9942830" cy="260985"/>
            </a:xfrm>
            <a:custGeom>
              <a:avLst/>
              <a:gdLst/>
              <a:ahLst/>
              <a:cxnLst/>
              <a:rect l="l" t="t" r="r" b="b"/>
              <a:pathLst>
                <a:path w="9942830" h="260985">
                  <a:moveTo>
                    <a:pt x="9812299" y="0"/>
                  </a:moveTo>
                  <a:lnTo>
                    <a:pt x="9812299" y="65176"/>
                  </a:lnTo>
                  <a:lnTo>
                    <a:pt x="130365" y="65176"/>
                  </a:lnTo>
                  <a:lnTo>
                    <a:pt x="130365" y="0"/>
                  </a:lnTo>
                  <a:lnTo>
                    <a:pt x="0" y="130365"/>
                  </a:lnTo>
                  <a:lnTo>
                    <a:pt x="130365" y="260718"/>
                  </a:lnTo>
                  <a:lnTo>
                    <a:pt x="130365" y="195541"/>
                  </a:lnTo>
                  <a:lnTo>
                    <a:pt x="9812299" y="195541"/>
                  </a:lnTo>
                  <a:lnTo>
                    <a:pt x="9812299" y="260718"/>
                  </a:lnTo>
                  <a:lnTo>
                    <a:pt x="9942652" y="130365"/>
                  </a:lnTo>
                  <a:lnTo>
                    <a:pt x="981229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53861" y="1567047"/>
              <a:ext cx="9937750" cy="260985"/>
            </a:xfrm>
            <a:custGeom>
              <a:avLst/>
              <a:gdLst/>
              <a:ahLst/>
              <a:cxnLst/>
              <a:rect l="l" t="t" r="r" b="b"/>
              <a:pathLst>
                <a:path w="9937750" h="260985">
                  <a:moveTo>
                    <a:pt x="0" y="130295"/>
                  </a:moveTo>
                  <a:lnTo>
                    <a:pt x="130294" y="0"/>
                  </a:lnTo>
                  <a:lnTo>
                    <a:pt x="130294" y="65142"/>
                  </a:lnTo>
                  <a:lnTo>
                    <a:pt x="9807299" y="65142"/>
                  </a:lnTo>
                  <a:lnTo>
                    <a:pt x="9807299" y="0"/>
                  </a:lnTo>
                  <a:lnTo>
                    <a:pt x="9937582" y="130295"/>
                  </a:lnTo>
                  <a:lnTo>
                    <a:pt x="9807299" y="260580"/>
                  </a:lnTo>
                  <a:lnTo>
                    <a:pt x="9807299" y="195437"/>
                  </a:lnTo>
                  <a:lnTo>
                    <a:pt x="130294" y="195437"/>
                  </a:lnTo>
                  <a:lnTo>
                    <a:pt x="130294" y="260580"/>
                  </a:lnTo>
                  <a:lnTo>
                    <a:pt x="0" y="130295"/>
                  </a:lnTo>
                  <a:close/>
                </a:path>
              </a:pathLst>
            </a:custGeom>
            <a:ln w="12693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79600" y="1752600"/>
            <a:ext cx="901255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"/>
              </a:spcBef>
            </a:pPr>
            <a:endParaRPr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tabLst>
                <a:tab pos="3370579" algn="l"/>
                <a:tab pos="718756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	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	Permissionless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5126" y="3280664"/>
            <a:ext cx="2931795" cy="240220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>
              <a:spcBef>
                <a:spcPts val="259"/>
              </a:spcBef>
            </a:pP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sz="2400" b="1" u="heavy" spc="-4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20"/>
              </a:spcBef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Participants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125"/>
              </a:spcBef>
            </a:pP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Timestamped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Publicly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Verifiable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220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12427" y="3162809"/>
            <a:ext cx="2508250" cy="29414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spcBef>
                <a:spcPts val="118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2400" b="1" u="heavy" spc="-4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815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49600"/>
              </a:lnSpc>
              <a:spcBef>
                <a:spcPts val="8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Intermediaries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 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Capability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 Transactions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Native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Incentives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81000"/>
            <a:ext cx="5867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Central</a:t>
            </a:r>
            <a:r>
              <a:rPr sz="3600" spc="-35" dirty="0"/>
              <a:t> </a:t>
            </a:r>
            <a:r>
              <a:rPr sz="3600" spc="-5" dirty="0"/>
              <a:t>Bank</a:t>
            </a:r>
            <a:r>
              <a:rPr sz="3600" spc="-30" dirty="0"/>
              <a:t> </a:t>
            </a:r>
            <a:r>
              <a:rPr sz="3600" spc="-15" dirty="0"/>
              <a:t>Initiatives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25002"/>
            <a:ext cx="2743200" cy="172483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z="1100" spc="-5" dirty="0"/>
              <a:pPr marL="38100">
                <a:spcBef>
                  <a:spcPts val="25"/>
                </a:spcBef>
              </a:pPr>
              <a:t>26</a:t>
            </a:fld>
            <a:endParaRPr sz="11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363642"/>
            <a:ext cx="10588625" cy="432759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spcBef>
                <a:spcPts val="1230"/>
              </a:spcBef>
            </a:pP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Gross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100800"/>
              </a:lnSpc>
              <a:spcBef>
                <a:spcPts val="8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Brazil,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Jasper),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Japan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Stella),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Singapore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</a:t>
            </a:r>
            <a:r>
              <a:rPr sz="20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Ubin),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Africa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Khokha)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"/>
              </a:spcBef>
              <a:buFont typeface="Arial MT"/>
              <a:buChar char="•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/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760730" indent="-228600">
              <a:lnSpc>
                <a:spcPct val="10080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Claim: Bahamas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(Sand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Dollar),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Ecuador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(Dinero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Electrónico),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Iran </a:t>
            </a:r>
            <a:r>
              <a:rPr sz="20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(Payman),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Sweden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(E-Krona)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Claim: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Philippines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(ePiso),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Senegal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(eCFA),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Tunisia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(e-Dinar)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Hybrid: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(Digital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Currency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53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Backed: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U.K.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(Royal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Mint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Gold),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Venezuela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(Petro)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Other: Dubai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emCash,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Saudi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(cross-border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pilot),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Uruguay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(Digital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Peso)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36098"/>
            <a:ext cx="73298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CBDC Potential Architectures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633" y="1294027"/>
            <a:ext cx="9086334" cy="51843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59771" y="6337947"/>
            <a:ext cx="5256530" cy="6700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R="817244" algn="r">
              <a:spcBef>
                <a:spcPts val="405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35"/>
              </a:spcBef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of </a:t>
            </a:r>
            <a:r>
              <a:rPr sz="1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 digital </a:t>
            </a:r>
            <a:r>
              <a:rPr sz="1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 (3/20)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405" y="6539280"/>
            <a:ext cx="6575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of International Settlements. All rights reserved. This content is excluded from our Creative Commons license. For more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</a:t>
            </a:r>
            <a:r>
              <a:rPr sz="10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https://ocw.mit.edu/help/faq-fair-use/</a:t>
            </a:r>
            <a:endParaRPr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2157"/>
            <a:ext cx="50507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CBDC</a:t>
            </a:r>
            <a:r>
              <a:rPr sz="3600" spc="-15" dirty="0"/>
              <a:t> </a:t>
            </a:r>
            <a:r>
              <a:rPr sz="3600" dirty="0"/>
              <a:t>–</a:t>
            </a:r>
            <a:r>
              <a:rPr sz="3600" spc="-25" dirty="0"/>
              <a:t> </a:t>
            </a:r>
            <a:r>
              <a:rPr sz="3600" spc="-10" dirty="0"/>
              <a:t>Opportunities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28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34753" y="2130488"/>
            <a:ext cx="10279380" cy="3257943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240665" indent="-228600">
              <a:spcBef>
                <a:spcPts val="18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Government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7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7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7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‘Pain Points’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6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Nations,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Possibly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Sanctions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533400"/>
            <a:ext cx="79476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CBDC</a:t>
            </a:r>
            <a:r>
              <a:rPr sz="3600" spc="-10" dirty="0"/>
              <a:t> </a:t>
            </a:r>
            <a:r>
              <a:rPr sz="3600" dirty="0"/>
              <a:t>-</a:t>
            </a:r>
            <a:r>
              <a:rPr sz="3600" spc="-5" dirty="0"/>
              <a:t> </a:t>
            </a:r>
            <a:r>
              <a:rPr sz="3600" spc="-10" dirty="0"/>
              <a:t>Challenges</a:t>
            </a:r>
            <a:r>
              <a:rPr sz="3600" spc="-15" dirty="0"/>
              <a:t> </a:t>
            </a:r>
            <a:r>
              <a:rPr sz="3600" dirty="0"/>
              <a:t>&amp;</a:t>
            </a:r>
            <a:r>
              <a:rPr sz="3600" spc="-5" dirty="0"/>
              <a:t> </a:t>
            </a:r>
            <a:r>
              <a:rPr sz="3600" spc="-15" dirty="0"/>
              <a:t>Uncertainties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29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458663" y="2321053"/>
            <a:ext cx="10411460" cy="3693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</a:t>
            </a:r>
          </a:p>
          <a:p>
            <a:pPr marL="240665" indent="-228600">
              <a:spcBef>
                <a:spcPts val="29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Banks’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marL="240665" indent="-228600">
              <a:spcBef>
                <a:spcPts val="28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Monetary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9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Resilience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39" y="572515"/>
            <a:ext cx="61645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5" dirty="0"/>
              <a:t>Study</a:t>
            </a:r>
            <a:r>
              <a:rPr sz="3600" spc="-20" dirty="0"/>
              <a:t> </a:t>
            </a:r>
            <a:r>
              <a:rPr sz="3600" spc="-15" dirty="0"/>
              <a:t>Questions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811020"/>
            <a:ext cx="10617835" cy="437896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134620" indent="-229235">
              <a:lnSpc>
                <a:spcPts val="2710"/>
              </a:lnSpc>
              <a:spcBef>
                <a:spcPts val="7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Arial MT"/>
              <a:buChar char="•"/>
            </a:pPr>
            <a:endParaRPr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ct val="79300"/>
              </a:lnSpc>
              <a:buFont typeface="Arial MT"/>
              <a:buChar char="•"/>
              <a:tabLst>
                <a:tab pos="241935" algn="l"/>
                <a:tab pos="994219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tactical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ilit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p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itio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a b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chn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olog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p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	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rigorous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assertion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ecosystem?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3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81940" indent="-229235">
              <a:lnSpc>
                <a:spcPct val="804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(CBDC)?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533400"/>
            <a:ext cx="36658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Ground</a:t>
            </a:r>
            <a:r>
              <a:rPr sz="3600" spc="-70" dirty="0"/>
              <a:t> </a:t>
            </a:r>
            <a:r>
              <a:rPr sz="3600" spc="-45" dirty="0"/>
              <a:t>Truths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30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369313" y="2147316"/>
            <a:ext cx="10467340" cy="366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Nakamoto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riddle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spending</a:t>
            </a:r>
            <a:endParaRPr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98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social &amp;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</a:t>
            </a:r>
            <a:endParaRPr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9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already live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endParaRPr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98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Append-only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logs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multiparty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peer-2-peer</a:t>
            </a:r>
            <a:r>
              <a:rPr sz="2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endParaRPr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9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endParaRPr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98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rests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viability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endParaRPr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609600"/>
            <a:ext cx="36658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Ground</a:t>
            </a:r>
            <a:r>
              <a:rPr sz="3600" spc="-70" dirty="0"/>
              <a:t> </a:t>
            </a:r>
            <a:r>
              <a:rPr sz="3600" spc="-45" dirty="0"/>
              <a:t>Truths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31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369313" y="2076348"/>
            <a:ext cx="11032490" cy="335026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241300" indent="-229235">
              <a:spcBef>
                <a:spcPts val="192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rife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scams,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82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evolved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speculative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939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Crowdfunding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nearly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$30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85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Lightly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regulated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investors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194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potential,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catalyst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685800"/>
            <a:ext cx="4315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15" dirty="0"/>
              <a:t>Readings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167636"/>
            <a:ext cx="9714230" cy="344453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39445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'The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Digitalization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Currency: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800" i="1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Lael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Brainard,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 Board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'7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Innovations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Codete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buFont typeface="Arial MT"/>
              <a:buChar char="•"/>
              <a:tabLst>
                <a:tab pos="241935" algn="l"/>
              </a:tabLst>
            </a:pP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'9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Shape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Estelle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Mense,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BlueSnap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81000"/>
            <a:ext cx="61645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5" dirty="0"/>
              <a:t>Study</a:t>
            </a:r>
            <a:r>
              <a:rPr sz="3600" spc="-20" dirty="0"/>
              <a:t> </a:t>
            </a:r>
            <a:r>
              <a:rPr sz="3600" spc="-15" dirty="0"/>
              <a:t>Questions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193800" y="1622044"/>
            <a:ext cx="11582400" cy="4922053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935355" indent="-229235">
              <a:lnSpc>
                <a:spcPts val="2710"/>
              </a:lnSpc>
              <a:spcBef>
                <a:spcPts val="7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ct val="80400"/>
              </a:lnSpc>
              <a:spcBef>
                <a:spcPts val="2215"/>
              </a:spcBef>
              <a:buFont typeface="Arial MT"/>
              <a:buChar char="•"/>
              <a:tabLst>
                <a:tab pos="241935" algn="l"/>
                <a:tab pos="260032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Alipay,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WeChat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M-Pesa,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Paytm,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Kakao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Wallet?	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disrupters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Toast,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TransferWise,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Venmo,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etc.?</a:t>
            </a:r>
            <a:r>
              <a:rPr lang="en-US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incumbents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major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Visa,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Mastercard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PayPal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responding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44145" indent="-229235">
              <a:lnSpc>
                <a:spcPct val="80400"/>
              </a:lnSpc>
              <a:spcBef>
                <a:spcPts val="2195"/>
              </a:spcBef>
              <a:buFont typeface="Arial MT"/>
              <a:buChar char="•"/>
              <a:tabLst>
                <a:tab pos="241935" algn="l"/>
                <a:tab pos="359029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markets?</a:t>
            </a:r>
            <a:r>
              <a:rPr lang="en-US"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coins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passing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fad?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84175" algn="r">
              <a:spcBef>
                <a:spcPts val="278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249004"/>
            <a:ext cx="44399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Payment</a:t>
            </a:r>
            <a:r>
              <a:rPr sz="3600" spc="-75" dirty="0"/>
              <a:t> </a:t>
            </a:r>
            <a:r>
              <a:rPr sz="3600" spc="-35" dirty="0"/>
              <a:t>Systems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41935" y="1544946"/>
            <a:ext cx="9185910" cy="7346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7744" marR="5080" indent="-995680">
              <a:lnSpc>
                <a:spcPct val="100699"/>
              </a:lnSpc>
              <a:spcBef>
                <a:spcPts val="75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Amend and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Entries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Authorizing,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634" y="2853537"/>
            <a:ext cx="3365030" cy="17651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890" y="2625662"/>
            <a:ext cx="3072504" cy="22208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68909" y="2452614"/>
            <a:ext cx="3446679" cy="24000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44249" y="5126228"/>
            <a:ext cx="2241550" cy="9245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69215" algn="ctr">
              <a:lnSpc>
                <a:spcPct val="100800"/>
              </a:lnSpc>
              <a:spcBef>
                <a:spcPts val="75"/>
              </a:spcBef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Jefferson </a:t>
            </a:r>
            <a:r>
              <a:rPr sz="20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1809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9392" y="5126228"/>
            <a:ext cx="1924050" cy="9391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75"/>
              </a:spcBef>
            </a:pP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 </a:t>
            </a:r>
            <a:r>
              <a:rPr sz="20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25"/>
              </a:spcBef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1873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4327" y="5312156"/>
            <a:ext cx="1790064" cy="6136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61340">
              <a:lnSpc>
                <a:spcPct val="100800"/>
              </a:lnSpc>
              <a:spcBef>
                <a:spcPts val="75"/>
              </a:spcBef>
            </a:pP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Telex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1950s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1970s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21211" y="6376874"/>
            <a:ext cx="8191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1789" y="6464084"/>
            <a:ext cx="450786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9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9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domain.</a:t>
            </a:r>
            <a:r>
              <a:rPr sz="9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Telex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9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55" dirty="0">
                <a:solidFill>
                  <a:srgbClr val="3F54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ajmexico</a:t>
            </a:r>
            <a:r>
              <a:rPr sz="900" spc="-280" dirty="0">
                <a:solidFill>
                  <a:srgbClr val="3F54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</a:t>
            </a:r>
            <a:r>
              <a:rPr sz="9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9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flickr.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sz="9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BY.</a:t>
            </a:r>
            <a:endParaRPr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86258"/>
            <a:ext cx="44399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Payment</a:t>
            </a:r>
            <a:r>
              <a:rPr sz="4000" spc="-75" dirty="0"/>
              <a:t> </a:t>
            </a:r>
            <a:r>
              <a:rPr sz="4000" spc="-35" dirty="0"/>
              <a:t>Systems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472768" y="1394130"/>
            <a:ext cx="10872470" cy="4760595"/>
            <a:chOff x="659968" y="1394129"/>
            <a:chExt cx="10872470" cy="47605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968" y="1394129"/>
              <a:ext cx="10872061" cy="47600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62822" y="2450464"/>
              <a:ext cx="6995159" cy="1298575"/>
            </a:xfrm>
            <a:custGeom>
              <a:avLst/>
              <a:gdLst/>
              <a:ahLst/>
              <a:cxnLst/>
              <a:rect l="l" t="t" r="r" b="b"/>
              <a:pathLst>
                <a:path w="6995159" h="1298575">
                  <a:moveTo>
                    <a:pt x="1506639" y="55460"/>
                  </a:moveTo>
                  <a:lnTo>
                    <a:pt x="1500289" y="52285"/>
                  </a:lnTo>
                  <a:lnTo>
                    <a:pt x="1430439" y="17360"/>
                  </a:lnTo>
                  <a:lnTo>
                    <a:pt x="1430439" y="52285"/>
                  </a:lnTo>
                  <a:lnTo>
                    <a:pt x="90385" y="52285"/>
                  </a:lnTo>
                  <a:lnTo>
                    <a:pt x="90385" y="1256868"/>
                  </a:lnTo>
                  <a:lnTo>
                    <a:pt x="76200" y="1256868"/>
                  </a:lnTo>
                  <a:lnTo>
                    <a:pt x="76200" y="1221943"/>
                  </a:lnTo>
                  <a:lnTo>
                    <a:pt x="0" y="1260043"/>
                  </a:lnTo>
                  <a:lnTo>
                    <a:pt x="76200" y="1298143"/>
                  </a:lnTo>
                  <a:lnTo>
                    <a:pt x="76200" y="1263218"/>
                  </a:lnTo>
                  <a:lnTo>
                    <a:pt x="96735" y="1263218"/>
                  </a:lnTo>
                  <a:lnTo>
                    <a:pt x="96735" y="1260043"/>
                  </a:lnTo>
                  <a:lnTo>
                    <a:pt x="96735" y="1256868"/>
                  </a:lnTo>
                  <a:lnTo>
                    <a:pt x="96735" y="58635"/>
                  </a:lnTo>
                  <a:lnTo>
                    <a:pt x="1430439" y="58635"/>
                  </a:lnTo>
                  <a:lnTo>
                    <a:pt x="1430439" y="93560"/>
                  </a:lnTo>
                  <a:lnTo>
                    <a:pt x="1500289" y="58635"/>
                  </a:lnTo>
                  <a:lnTo>
                    <a:pt x="1506639" y="55460"/>
                  </a:lnTo>
                  <a:close/>
                </a:path>
                <a:path w="6995159" h="1298575">
                  <a:moveTo>
                    <a:pt x="6963308" y="38112"/>
                  </a:moveTo>
                  <a:lnTo>
                    <a:pt x="6963283" y="34925"/>
                  </a:lnTo>
                  <a:lnTo>
                    <a:pt x="5592496" y="34925"/>
                  </a:lnTo>
                  <a:lnTo>
                    <a:pt x="5592496" y="0"/>
                  </a:lnTo>
                  <a:lnTo>
                    <a:pt x="5516296" y="38100"/>
                  </a:lnTo>
                  <a:lnTo>
                    <a:pt x="5592496" y="76200"/>
                  </a:lnTo>
                  <a:lnTo>
                    <a:pt x="5592496" y="41275"/>
                  </a:lnTo>
                  <a:lnTo>
                    <a:pt x="6956984" y="41275"/>
                  </a:lnTo>
                  <a:lnTo>
                    <a:pt x="6956958" y="38112"/>
                  </a:lnTo>
                  <a:lnTo>
                    <a:pt x="6963308" y="38112"/>
                  </a:lnTo>
                  <a:close/>
                </a:path>
                <a:path w="6995159" h="1298575">
                  <a:moveTo>
                    <a:pt x="6994766" y="1174902"/>
                  </a:moveTo>
                  <a:lnTo>
                    <a:pt x="6968528" y="1186916"/>
                  </a:lnTo>
                  <a:lnTo>
                    <a:pt x="6963321" y="41275"/>
                  </a:lnTo>
                  <a:lnTo>
                    <a:pt x="6960133" y="41275"/>
                  </a:lnTo>
                  <a:lnTo>
                    <a:pt x="6956984" y="41275"/>
                  </a:lnTo>
                  <a:lnTo>
                    <a:pt x="6962191" y="1189824"/>
                  </a:lnTo>
                  <a:lnTo>
                    <a:pt x="6925488" y="1206627"/>
                  </a:lnTo>
                  <a:lnTo>
                    <a:pt x="6991858" y="1260043"/>
                  </a:lnTo>
                  <a:lnTo>
                    <a:pt x="6993839" y="1202321"/>
                  </a:lnTo>
                  <a:lnTo>
                    <a:pt x="6994766" y="117490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80412" y="1900207"/>
              <a:ext cx="3140710" cy="3498850"/>
            </a:xfrm>
            <a:custGeom>
              <a:avLst/>
              <a:gdLst/>
              <a:ahLst/>
              <a:cxnLst/>
              <a:rect l="l" t="t" r="r" b="b"/>
              <a:pathLst>
                <a:path w="3140709" h="3498850">
                  <a:moveTo>
                    <a:pt x="533361" y="968095"/>
                  </a:moveTo>
                  <a:lnTo>
                    <a:pt x="568572" y="922289"/>
                  </a:lnTo>
                  <a:lnTo>
                    <a:pt x="604409" y="877475"/>
                  </a:lnTo>
                  <a:lnTo>
                    <a:pt x="640846" y="833662"/>
                  </a:lnTo>
                  <a:lnTo>
                    <a:pt x="677858" y="790859"/>
                  </a:lnTo>
                  <a:lnTo>
                    <a:pt x="715418" y="749074"/>
                  </a:lnTo>
                  <a:lnTo>
                    <a:pt x="753500" y="708318"/>
                  </a:lnTo>
                  <a:lnTo>
                    <a:pt x="792078" y="668599"/>
                  </a:lnTo>
                  <a:lnTo>
                    <a:pt x="831127" y="629927"/>
                  </a:lnTo>
                  <a:lnTo>
                    <a:pt x="870620" y="592311"/>
                  </a:lnTo>
                  <a:lnTo>
                    <a:pt x="910531" y="555759"/>
                  </a:lnTo>
                  <a:lnTo>
                    <a:pt x="950835" y="520282"/>
                  </a:lnTo>
                  <a:lnTo>
                    <a:pt x="991505" y="485888"/>
                  </a:lnTo>
                  <a:lnTo>
                    <a:pt x="1032515" y="452587"/>
                  </a:lnTo>
                  <a:lnTo>
                    <a:pt x="1073840" y="420387"/>
                  </a:lnTo>
                  <a:lnTo>
                    <a:pt x="1115453" y="389299"/>
                  </a:lnTo>
                  <a:lnTo>
                    <a:pt x="1157329" y="359330"/>
                  </a:lnTo>
                  <a:lnTo>
                    <a:pt x="1199441" y="330491"/>
                  </a:lnTo>
                  <a:lnTo>
                    <a:pt x="1241763" y="302790"/>
                  </a:lnTo>
                  <a:lnTo>
                    <a:pt x="1284271" y="276237"/>
                  </a:lnTo>
                  <a:lnTo>
                    <a:pt x="1326936" y="250841"/>
                  </a:lnTo>
                  <a:lnTo>
                    <a:pt x="1369735" y="226610"/>
                  </a:lnTo>
                  <a:lnTo>
                    <a:pt x="1412639" y="203555"/>
                  </a:lnTo>
                  <a:lnTo>
                    <a:pt x="1455625" y="181685"/>
                  </a:lnTo>
                  <a:lnTo>
                    <a:pt x="1498665" y="161008"/>
                  </a:lnTo>
                  <a:lnTo>
                    <a:pt x="1541734" y="141533"/>
                  </a:lnTo>
                  <a:lnTo>
                    <a:pt x="1584805" y="123271"/>
                  </a:lnTo>
                  <a:lnTo>
                    <a:pt x="1627853" y="106230"/>
                  </a:lnTo>
                  <a:lnTo>
                    <a:pt x="1670852" y="90419"/>
                  </a:lnTo>
                  <a:lnTo>
                    <a:pt x="1713775" y="75848"/>
                  </a:lnTo>
                  <a:lnTo>
                    <a:pt x="1756598" y="62525"/>
                  </a:lnTo>
                  <a:lnTo>
                    <a:pt x="1799293" y="50461"/>
                  </a:lnTo>
                  <a:lnTo>
                    <a:pt x="1841834" y="39663"/>
                  </a:lnTo>
                  <a:lnTo>
                    <a:pt x="1884197" y="30142"/>
                  </a:lnTo>
                  <a:lnTo>
                    <a:pt x="1926354" y="21906"/>
                  </a:lnTo>
                  <a:lnTo>
                    <a:pt x="1968281" y="14965"/>
                  </a:lnTo>
                  <a:lnTo>
                    <a:pt x="2009950" y="9327"/>
                  </a:lnTo>
                  <a:lnTo>
                    <a:pt x="2051336" y="5003"/>
                  </a:lnTo>
                  <a:lnTo>
                    <a:pt x="2092413" y="2001"/>
                  </a:lnTo>
                  <a:lnTo>
                    <a:pt x="2133155" y="330"/>
                  </a:lnTo>
                  <a:lnTo>
                    <a:pt x="2173535" y="0"/>
                  </a:lnTo>
                  <a:lnTo>
                    <a:pt x="2213529" y="1019"/>
                  </a:lnTo>
                  <a:lnTo>
                    <a:pt x="2253110" y="3397"/>
                  </a:lnTo>
                  <a:lnTo>
                    <a:pt x="2292252" y="7144"/>
                  </a:lnTo>
                  <a:lnTo>
                    <a:pt x="2330929" y="12268"/>
                  </a:lnTo>
                  <a:lnTo>
                    <a:pt x="2369114" y="18778"/>
                  </a:lnTo>
                  <a:lnTo>
                    <a:pt x="2406783" y="26684"/>
                  </a:lnTo>
                  <a:lnTo>
                    <a:pt x="2443909" y="35995"/>
                  </a:lnTo>
                  <a:lnTo>
                    <a:pt x="2516429" y="58869"/>
                  </a:lnTo>
                  <a:lnTo>
                    <a:pt x="2586465" y="87472"/>
                  </a:lnTo>
                  <a:lnTo>
                    <a:pt x="2653810" y="121878"/>
                  </a:lnTo>
                  <a:lnTo>
                    <a:pt x="2718256" y="162161"/>
                  </a:lnTo>
                  <a:lnTo>
                    <a:pt x="2749327" y="184529"/>
                  </a:lnTo>
                  <a:lnTo>
                    <a:pt x="2779392" y="208232"/>
                  </a:lnTo>
                  <a:lnTo>
                    <a:pt x="2835877" y="259079"/>
                  </a:lnTo>
                  <a:lnTo>
                    <a:pt x="2887511" y="314333"/>
                  </a:lnTo>
                  <a:lnTo>
                    <a:pt x="2934309" y="373774"/>
                  </a:lnTo>
                  <a:lnTo>
                    <a:pt x="2976284" y="437180"/>
                  </a:lnTo>
                  <a:lnTo>
                    <a:pt x="2995466" y="470302"/>
                  </a:lnTo>
                  <a:lnTo>
                    <a:pt x="3013448" y="504333"/>
                  </a:lnTo>
                  <a:lnTo>
                    <a:pt x="3030231" y="539246"/>
                  </a:lnTo>
                  <a:lnTo>
                    <a:pt x="3045816" y="575013"/>
                  </a:lnTo>
                  <a:lnTo>
                    <a:pt x="3060205" y="611606"/>
                  </a:lnTo>
                  <a:lnTo>
                    <a:pt x="3073400" y="648998"/>
                  </a:lnTo>
                  <a:lnTo>
                    <a:pt x="3085403" y="687162"/>
                  </a:lnTo>
                  <a:lnTo>
                    <a:pt x="3096215" y="726070"/>
                  </a:lnTo>
                  <a:lnTo>
                    <a:pt x="3105838" y="765694"/>
                  </a:lnTo>
                  <a:lnTo>
                    <a:pt x="3114273" y="806008"/>
                  </a:lnTo>
                  <a:lnTo>
                    <a:pt x="3121522" y="846983"/>
                  </a:lnTo>
                  <a:lnTo>
                    <a:pt x="3127588" y="888592"/>
                  </a:lnTo>
                  <a:lnTo>
                    <a:pt x="3132471" y="930807"/>
                  </a:lnTo>
                  <a:lnTo>
                    <a:pt x="3136173" y="973602"/>
                  </a:lnTo>
                  <a:lnTo>
                    <a:pt x="3138696" y="1016948"/>
                  </a:lnTo>
                  <a:lnTo>
                    <a:pt x="3140041" y="1060818"/>
                  </a:lnTo>
                  <a:lnTo>
                    <a:pt x="3140211" y="1105185"/>
                  </a:lnTo>
                  <a:lnTo>
                    <a:pt x="3139207" y="1150020"/>
                  </a:lnTo>
                  <a:lnTo>
                    <a:pt x="3137030" y="1195297"/>
                  </a:lnTo>
                  <a:lnTo>
                    <a:pt x="3133682" y="1240988"/>
                  </a:lnTo>
                  <a:lnTo>
                    <a:pt x="3129165" y="1287066"/>
                  </a:lnTo>
                  <a:lnTo>
                    <a:pt x="3123481" y="1333502"/>
                  </a:lnTo>
                  <a:lnTo>
                    <a:pt x="3116631" y="1380270"/>
                  </a:lnTo>
                  <a:lnTo>
                    <a:pt x="3108617" y="1427342"/>
                  </a:lnTo>
                  <a:lnTo>
                    <a:pt x="3099441" y="1474691"/>
                  </a:lnTo>
                  <a:lnTo>
                    <a:pt x="3089104" y="1522288"/>
                  </a:lnTo>
                  <a:lnTo>
                    <a:pt x="3077608" y="1570107"/>
                  </a:lnTo>
                  <a:lnTo>
                    <a:pt x="3064954" y="1618119"/>
                  </a:lnTo>
                  <a:lnTo>
                    <a:pt x="3051145" y="1666298"/>
                  </a:lnTo>
                  <a:lnTo>
                    <a:pt x="3036181" y="1714617"/>
                  </a:lnTo>
                  <a:lnTo>
                    <a:pt x="3020065" y="1763046"/>
                  </a:lnTo>
                  <a:lnTo>
                    <a:pt x="3002799" y="1811560"/>
                  </a:lnTo>
                  <a:lnTo>
                    <a:pt x="2984383" y="1860129"/>
                  </a:lnTo>
                  <a:lnTo>
                    <a:pt x="2964820" y="1908728"/>
                  </a:lnTo>
                  <a:lnTo>
                    <a:pt x="2944112" y="1957328"/>
                  </a:lnTo>
                  <a:lnTo>
                    <a:pt x="2922259" y="2005902"/>
                  </a:lnTo>
                  <a:lnTo>
                    <a:pt x="2899264" y="2054423"/>
                  </a:lnTo>
                  <a:lnTo>
                    <a:pt x="2875128" y="2102862"/>
                  </a:lnTo>
                  <a:lnTo>
                    <a:pt x="2849853" y="2151193"/>
                  </a:lnTo>
                  <a:lnTo>
                    <a:pt x="2823441" y="2199388"/>
                  </a:lnTo>
                  <a:lnTo>
                    <a:pt x="2795893" y="2247419"/>
                  </a:lnTo>
                  <a:lnTo>
                    <a:pt x="2767211" y="2295259"/>
                  </a:lnTo>
                  <a:lnTo>
                    <a:pt x="2737397" y="2342880"/>
                  </a:lnTo>
                  <a:lnTo>
                    <a:pt x="2706452" y="2390255"/>
                  </a:lnTo>
                  <a:lnTo>
                    <a:pt x="2674378" y="2437356"/>
                  </a:lnTo>
                  <a:lnTo>
                    <a:pt x="2641177" y="2484157"/>
                  </a:lnTo>
                  <a:lnTo>
                    <a:pt x="2606850" y="2530628"/>
                  </a:lnTo>
                  <a:lnTo>
                    <a:pt x="2571639" y="2576434"/>
                  </a:lnTo>
                  <a:lnTo>
                    <a:pt x="2535801" y="2621248"/>
                  </a:lnTo>
                  <a:lnTo>
                    <a:pt x="2499364" y="2665061"/>
                  </a:lnTo>
                  <a:lnTo>
                    <a:pt x="2462353" y="2707865"/>
                  </a:lnTo>
                  <a:lnTo>
                    <a:pt x="2424793" y="2749649"/>
                  </a:lnTo>
                  <a:lnTo>
                    <a:pt x="2386711" y="2790405"/>
                  </a:lnTo>
                  <a:lnTo>
                    <a:pt x="2348132" y="2830124"/>
                  </a:lnTo>
                  <a:lnTo>
                    <a:pt x="2309084" y="2868796"/>
                  </a:lnTo>
                  <a:lnTo>
                    <a:pt x="2269591" y="2906413"/>
                  </a:lnTo>
                  <a:lnTo>
                    <a:pt x="2229680" y="2942964"/>
                  </a:lnTo>
                  <a:lnTo>
                    <a:pt x="2189376" y="2978441"/>
                  </a:lnTo>
                  <a:lnTo>
                    <a:pt x="2148706" y="3012835"/>
                  </a:lnTo>
                  <a:lnTo>
                    <a:pt x="2107696" y="3046136"/>
                  </a:lnTo>
                  <a:lnTo>
                    <a:pt x="2066371" y="3078336"/>
                  </a:lnTo>
                  <a:lnTo>
                    <a:pt x="2024758" y="3109424"/>
                  </a:lnTo>
                  <a:lnTo>
                    <a:pt x="1982882" y="3139393"/>
                  </a:lnTo>
                  <a:lnTo>
                    <a:pt x="1940770" y="3168232"/>
                  </a:lnTo>
                  <a:lnTo>
                    <a:pt x="1898447" y="3195933"/>
                  </a:lnTo>
                  <a:lnTo>
                    <a:pt x="1855940" y="3222486"/>
                  </a:lnTo>
                  <a:lnTo>
                    <a:pt x="1813274" y="3247882"/>
                  </a:lnTo>
                  <a:lnTo>
                    <a:pt x="1770476" y="3272113"/>
                  </a:lnTo>
                  <a:lnTo>
                    <a:pt x="1727571" y="3295168"/>
                  </a:lnTo>
                  <a:lnTo>
                    <a:pt x="1684586" y="3317038"/>
                  </a:lnTo>
                  <a:lnTo>
                    <a:pt x="1641545" y="3337715"/>
                  </a:lnTo>
                  <a:lnTo>
                    <a:pt x="1598477" y="3357190"/>
                  </a:lnTo>
                  <a:lnTo>
                    <a:pt x="1555405" y="3375452"/>
                  </a:lnTo>
                  <a:lnTo>
                    <a:pt x="1512357" y="3392493"/>
                  </a:lnTo>
                  <a:lnTo>
                    <a:pt x="1469359" y="3408304"/>
                  </a:lnTo>
                  <a:lnTo>
                    <a:pt x="1426435" y="3422875"/>
                  </a:lnTo>
                  <a:lnTo>
                    <a:pt x="1383613" y="3436198"/>
                  </a:lnTo>
                  <a:lnTo>
                    <a:pt x="1340918" y="3448262"/>
                  </a:lnTo>
                  <a:lnTo>
                    <a:pt x="1298376" y="3459060"/>
                  </a:lnTo>
                  <a:lnTo>
                    <a:pt x="1256013" y="3468581"/>
                  </a:lnTo>
                  <a:lnTo>
                    <a:pt x="1213856" y="3476817"/>
                  </a:lnTo>
                  <a:lnTo>
                    <a:pt x="1171930" y="3483758"/>
                  </a:lnTo>
                  <a:lnTo>
                    <a:pt x="1130260" y="3489396"/>
                  </a:lnTo>
                  <a:lnTo>
                    <a:pt x="1088874" y="3493720"/>
                  </a:lnTo>
                  <a:lnTo>
                    <a:pt x="1047797" y="3496722"/>
                  </a:lnTo>
                  <a:lnTo>
                    <a:pt x="1007056" y="3498393"/>
                  </a:lnTo>
                  <a:lnTo>
                    <a:pt x="966675" y="3498723"/>
                  </a:lnTo>
                  <a:lnTo>
                    <a:pt x="926681" y="3497704"/>
                  </a:lnTo>
                  <a:lnTo>
                    <a:pt x="887100" y="3495326"/>
                  </a:lnTo>
                  <a:lnTo>
                    <a:pt x="847958" y="3491579"/>
                  </a:lnTo>
                  <a:lnTo>
                    <a:pt x="809281" y="3486455"/>
                  </a:lnTo>
                  <a:lnTo>
                    <a:pt x="771096" y="3479945"/>
                  </a:lnTo>
                  <a:lnTo>
                    <a:pt x="733427" y="3472038"/>
                  </a:lnTo>
                  <a:lnTo>
                    <a:pt x="696301" y="3462727"/>
                  </a:lnTo>
                  <a:lnTo>
                    <a:pt x="623781" y="3439854"/>
                  </a:lnTo>
                  <a:lnTo>
                    <a:pt x="553745" y="3411251"/>
                  </a:lnTo>
                  <a:lnTo>
                    <a:pt x="486400" y="3376845"/>
                  </a:lnTo>
                  <a:lnTo>
                    <a:pt x="421954" y="3336562"/>
                  </a:lnTo>
                  <a:lnTo>
                    <a:pt x="390883" y="3314193"/>
                  </a:lnTo>
                  <a:lnTo>
                    <a:pt x="360818" y="3290491"/>
                  </a:lnTo>
                  <a:lnTo>
                    <a:pt x="304333" y="3239643"/>
                  </a:lnTo>
                  <a:lnTo>
                    <a:pt x="252699" y="3184389"/>
                  </a:lnTo>
                  <a:lnTo>
                    <a:pt x="205901" y="3124949"/>
                  </a:lnTo>
                  <a:lnTo>
                    <a:pt x="163926" y="3061543"/>
                  </a:lnTo>
                  <a:lnTo>
                    <a:pt x="144744" y="3028421"/>
                  </a:lnTo>
                  <a:lnTo>
                    <a:pt x="126762" y="2994390"/>
                  </a:lnTo>
                  <a:lnTo>
                    <a:pt x="109979" y="2959477"/>
                  </a:lnTo>
                  <a:lnTo>
                    <a:pt x="94394" y="2923710"/>
                  </a:lnTo>
                  <a:lnTo>
                    <a:pt x="80005" y="2887117"/>
                  </a:lnTo>
                  <a:lnTo>
                    <a:pt x="66810" y="2849725"/>
                  </a:lnTo>
                  <a:lnTo>
                    <a:pt x="54807" y="2811561"/>
                  </a:lnTo>
                  <a:lnTo>
                    <a:pt x="43995" y="2772653"/>
                  </a:lnTo>
                  <a:lnTo>
                    <a:pt x="34373" y="2733029"/>
                  </a:lnTo>
                  <a:lnTo>
                    <a:pt x="25937" y="2692715"/>
                  </a:lnTo>
                  <a:lnTo>
                    <a:pt x="18688" y="2651740"/>
                  </a:lnTo>
                  <a:lnTo>
                    <a:pt x="12623" y="2610131"/>
                  </a:lnTo>
                  <a:lnTo>
                    <a:pt x="7740" y="2567916"/>
                  </a:lnTo>
                  <a:lnTo>
                    <a:pt x="4038" y="2525121"/>
                  </a:lnTo>
                  <a:lnTo>
                    <a:pt x="1515" y="2481775"/>
                  </a:lnTo>
                  <a:lnTo>
                    <a:pt x="169" y="2437905"/>
                  </a:lnTo>
                  <a:lnTo>
                    <a:pt x="0" y="2393538"/>
                  </a:lnTo>
                  <a:lnTo>
                    <a:pt x="1004" y="2348703"/>
                  </a:lnTo>
                  <a:lnTo>
                    <a:pt x="3181" y="2303426"/>
                  </a:lnTo>
                  <a:lnTo>
                    <a:pt x="6528" y="2257735"/>
                  </a:lnTo>
                  <a:lnTo>
                    <a:pt x="11045" y="2211657"/>
                  </a:lnTo>
                  <a:lnTo>
                    <a:pt x="16729" y="2165221"/>
                  </a:lnTo>
                  <a:lnTo>
                    <a:pt x="23579" y="2118453"/>
                  </a:lnTo>
                  <a:lnTo>
                    <a:pt x="31593" y="2071381"/>
                  </a:lnTo>
                  <a:lnTo>
                    <a:pt x="40769" y="2024033"/>
                  </a:lnTo>
                  <a:lnTo>
                    <a:pt x="51107" y="1976435"/>
                  </a:lnTo>
                  <a:lnTo>
                    <a:pt x="62603" y="1928617"/>
                  </a:lnTo>
                  <a:lnTo>
                    <a:pt x="75256" y="1880604"/>
                  </a:lnTo>
                  <a:lnTo>
                    <a:pt x="89066" y="1832425"/>
                  </a:lnTo>
                  <a:lnTo>
                    <a:pt x="104029" y="1784107"/>
                  </a:lnTo>
                  <a:lnTo>
                    <a:pt x="120145" y="1735677"/>
                  </a:lnTo>
                  <a:lnTo>
                    <a:pt x="137412" y="1687164"/>
                  </a:lnTo>
                  <a:lnTo>
                    <a:pt x="155827" y="1638594"/>
                  </a:lnTo>
                  <a:lnTo>
                    <a:pt x="175390" y="1589995"/>
                  </a:lnTo>
                  <a:lnTo>
                    <a:pt x="196099" y="1541395"/>
                  </a:lnTo>
                  <a:lnTo>
                    <a:pt x="217952" y="1492821"/>
                  </a:lnTo>
                  <a:lnTo>
                    <a:pt x="240947" y="1444300"/>
                  </a:lnTo>
                  <a:lnTo>
                    <a:pt x="265083" y="1395861"/>
                  </a:lnTo>
                  <a:lnTo>
                    <a:pt x="290357" y="1347530"/>
                  </a:lnTo>
                  <a:lnTo>
                    <a:pt x="316770" y="1299336"/>
                  </a:lnTo>
                  <a:lnTo>
                    <a:pt x="344318" y="1251305"/>
                  </a:lnTo>
                  <a:lnTo>
                    <a:pt x="373000" y="1203465"/>
                  </a:lnTo>
                  <a:lnTo>
                    <a:pt x="402814" y="1155843"/>
                  </a:lnTo>
                  <a:lnTo>
                    <a:pt x="433759" y="1108468"/>
                  </a:lnTo>
                  <a:lnTo>
                    <a:pt x="465833" y="1061367"/>
                  </a:lnTo>
                  <a:lnTo>
                    <a:pt x="499034" y="1014567"/>
                  </a:lnTo>
                  <a:lnTo>
                    <a:pt x="533361" y="968095"/>
                  </a:lnTo>
                  <a:close/>
                </a:path>
              </a:pathLst>
            </a:custGeom>
            <a:ln w="32776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9135" y="6360947"/>
            <a:ext cx="2065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Gendal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Brown. </a:t>
            </a:r>
            <a:r>
              <a:rPr sz="12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permission.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1784" y="6336206"/>
            <a:ext cx="9770110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903605" algn="r">
              <a:spcBef>
                <a:spcPts val="42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“Cryptocurrency”?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Idea,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maybe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think’,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Gendal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Brown,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(3/5/15)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09024" y="2553662"/>
            <a:ext cx="962660" cy="506730"/>
            <a:chOff x="9296224" y="2553662"/>
            <a:chExt cx="962660" cy="506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9396" y="2556840"/>
              <a:ext cx="956640" cy="5005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99398" y="2556836"/>
              <a:ext cx="956310" cy="500380"/>
            </a:xfrm>
            <a:custGeom>
              <a:avLst/>
              <a:gdLst/>
              <a:ahLst/>
              <a:cxnLst/>
              <a:rect l="l" t="t" r="r" b="b"/>
              <a:pathLst>
                <a:path w="956309" h="500380">
                  <a:moveTo>
                    <a:pt x="0" y="83379"/>
                  </a:moveTo>
                  <a:lnTo>
                    <a:pt x="6552" y="50924"/>
                  </a:lnTo>
                  <a:lnTo>
                    <a:pt x="24421" y="24421"/>
                  </a:lnTo>
                  <a:lnTo>
                    <a:pt x="50924" y="6552"/>
                  </a:lnTo>
                  <a:lnTo>
                    <a:pt x="83379" y="0"/>
                  </a:lnTo>
                  <a:lnTo>
                    <a:pt x="872765" y="0"/>
                  </a:lnTo>
                  <a:lnTo>
                    <a:pt x="905220" y="6552"/>
                  </a:lnTo>
                  <a:lnTo>
                    <a:pt x="931723" y="24421"/>
                  </a:lnTo>
                  <a:lnTo>
                    <a:pt x="949592" y="50924"/>
                  </a:lnTo>
                  <a:lnTo>
                    <a:pt x="956145" y="83379"/>
                  </a:lnTo>
                  <a:lnTo>
                    <a:pt x="956145" y="416889"/>
                  </a:lnTo>
                  <a:lnTo>
                    <a:pt x="949592" y="449344"/>
                  </a:lnTo>
                  <a:lnTo>
                    <a:pt x="931723" y="475847"/>
                  </a:lnTo>
                  <a:lnTo>
                    <a:pt x="905220" y="493716"/>
                  </a:lnTo>
                  <a:lnTo>
                    <a:pt x="872765" y="500268"/>
                  </a:lnTo>
                  <a:lnTo>
                    <a:pt x="83379" y="500268"/>
                  </a:lnTo>
                  <a:lnTo>
                    <a:pt x="50924" y="493716"/>
                  </a:lnTo>
                  <a:lnTo>
                    <a:pt x="24421" y="475847"/>
                  </a:lnTo>
                  <a:lnTo>
                    <a:pt x="6552" y="449344"/>
                  </a:lnTo>
                  <a:lnTo>
                    <a:pt x="0" y="416889"/>
                  </a:lnTo>
                  <a:lnTo>
                    <a:pt x="0" y="83379"/>
                  </a:lnTo>
                  <a:close/>
                </a:path>
              </a:pathLst>
            </a:custGeom>
            <a:ln w="63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115281" y="3336361"/>
            <a:ext cx="962660" cy="506730"/>
            <a:chOff x="9302481" y="3336361"/>
            <a:chExt cx="962660" cy="5067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658" y="3339541"/>
              <a:ext cx="956627" cy="500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05654" y="3339534"/>
              <a:ext cx="956310" cy="500380"/>
            </a:xfrm>
            <a:custGeom>
              <a:avLst/>
              <a:gdLst/>
              <a:ahLst/>
              <a:cxnLst/>
              <a:rect l="l" t="t" r="r" b="b"/>
              <a:pathLst>
                <a:path w="956309" h="500379">
                  <a:moveTo>
                    <a:pt x="0" y="83379"/>
                  </a:moveTo>
                  <a:lnTo>
                    <a:pt x="6552" y="50924"/>
                  </a:lnTo>
                  <a:lnTo>
                    <a:pt x="24421" y="24421"/>
                  </a:lnTo>
                  <a:lnTo>
                    <a:pt x="50924" y="6552"/>
                  </a:lnTo>
                  <a:lnTo>
                    <a:pt x="83379" y="0"/>
                  </a:lnTo>
                  <a:lnTo>
                    <a:pt x="872765" y="0"/>
                  </a:lnTo>
                  <a:lnTo>
                    <a:pt x="905220" y="6552"/>
                  </a:lnTo>
                  <a:lnTo>
                    <a:pt x="931723" y="24421"/>
                  </a:lnTo>
                  <a:lnTo>
                    <a:pt x="949592" y="50924"/>
                  </a:lnTo>
                  <a:lnTo>
                    <a:pt x="956145" y="83379"/>
                  </a:lnTo>
                  <a:lnTo>
                    <a:pt x="956145" y="416889"/>
                  </a:lnTo>
                  <a:lnTo>
                    <a:pt x="949592" y="449344"/>
                  </a:lnTo>
                  <a:lnTo>
                    <a:pt x="931723" y="475847"/>
                  </a:lnTo>
                  <a:lnTo>
                    <a:pt x="905220" y="493716"/>
                  </a:lnTo>
                  <a:lnTo>
                    <a:pt x="872765" y="500268"/>
                  </a:lnTo>
                  <a:lnTo>
                    <a:pt x="83379" y="500268"/>
                  </a:lnTo>
                  <a:lnTo>
                    <a:pt x="50924" y="493716"/>
                  </a:lnTo>
                  <a:lnTo>
                    <a:pt x="24421" y="475847"/>
                  </a:lnTo>
                  <a:lnTo>
                    <a:pt x="6552" y="449344"/>
                  </a:lnTo>
                  <a:lnTo>
                    <a:pt x="0" y="416889"/>
                  </a:lnTo>
                  <a:lnTo>
                    <a:pt x="0" y="83379"/>
                  </a:lnTo>
                  <a:close/>
                </a:path>
              </a:pathLst>
            </a:custGeom>
            <a:ln w="63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115281" y="4119059"/>
            <a:ext cx="962660" cy="506730"/>
            <a:chOff x="9302481" y="4119059"/>
            <a:chExt cx="962660" cy="5067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658" y="4122229"/>
              <a:ext cx="956627" cy="5005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05654" y="4122233"/>
              <a:ext cx="956310" cy="500380"/>
            </a:xfrm>
            <a:custGeom>
              <a:avLst/>
              <a:gdLst/>
              <a:ahLst/>
              <a:cxnLst/>
              <a:rect l="l" t="t" r="r" b="b"/>
              <a:pathLst>
                <a:path w="956309" h="500379">
                  <a:moveTo>
                    <a:pt x="0" y="83379"/>
                  </a:moveTo>
                  <a:lnTo>
                    <a:pt x="6552" y="50924"/>
                  </a:lnTo>
                  <a:lnTo>
                    <a:pt x="24421" y="24421"/>
                  </a:lnTo>
                  <a:lnTo>
                    <a:pt x="50924" y="6552"/>
                  </a:lnTo>
                  <a:lnTo>
                    <a:pt x="83379" y="0"/>
                  </a:lnTo>
                  <a:lnTo>
                    <a:pt x="872765" y="0"/>
                  </a:lnTo>
                  <a:lnTo>
                    <a:pt x="905220" y="6552"/>
                  </a:lnTo>
                  <a:lnTo>
                    <a:pt x="931723" y="24421"/>
                  </a:lnTo>
                  <a:lnTo>
                    <a:pt x="949592" y="50924"/>
                  </a:lnTo>
                  <a:lnTo>
                    <a:pt x="956145" y="83379"/>
                  </a:lnTo>
                  <a:lnTo>
                    <a:pt x="956145" y="416889"/>
                  </a:lnTo>
                  <a:lnTo>
                    <a:pt x="949592" y="449344"/>
                  </a:lnTo>
                  <a:lnTo>
                    <a:pt x="931723" y="475847"/>
                  </a:lnTo>
                  <a:lnTo>
                    <a:pt x="905220" y="493716"/>
                  </a:lnTo>
                  <a:lnTo>
                    <a:pt x="872765" y="500268"/>
                  </a:lnTo>
                  <a:lnTo>
                    <a:pt x="83379" y="500268"/>
                  </a:lnTo>
                  <a:lnTo>
                    <a:pt x="50924" y="493716"/>
                  </a:lnTo>
                  <a:lnTo>
                    <a:pt x="24421" y="475847"/>
                  </a:lnTo>
                  <a:lnTo>
                    <a:pt x="6552" y="449344"/>
                  </a:lnTo>
                  <a:lnTo>
                    <a:pt x="0" y="416889"/>
                  </a:lnTo>
                  <a:lnTo>
                    <a:pt x="0" y="83379"/>
                  </a:lnTo>
                  <a:close/>
                </a:path>
              </a:pathLst>
            </a:custGeom>
            <a:ln w="634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25601" y="1955451"/>
            <a:ext cx="8821420" cy="2893060"/>
            <a:chOff x="112801" y="1955451"/>
            <a:chExt cx="8821420" cy="28930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859" y="3384664"/>
              <a:ext cx="1496301" cy="2926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29856" y="3384662"/>
              <a:ext cx="1496060" cy="292735"/>
            </a:xfrm>
            <a:custGeom>
              <a:avLst/>
              <a:gdLst/>
              <a:ahLst/>
              <a:cxnLst/>
              <a:rect l="l" t="t" r="r" b="b"/>
              <a:pathLst>
                <a:path w="1496059" h="292735">
                  <a:moveTo>
                    <a:pt x="0" y="0"/>
                  </a:moveTo>
                  <a:lnTo>
                    <a:pt x="1349279" y="0"/>
                  </a:lnTo>
                  <a:lnTo>
                    <a:pt x="1495533" y="146254"/>
                  </a:lnTo>
                  <a:lnTo>
                    <a:pt x="1349279" y="292509"/>
                  </a:lnTo>
                  <a:lnTo>
                    <a:pt x="0" y="292509"/>
                  </a:lnTo>
                  <a:lnTo>
                    <a:pt x="146254" y="146254"/>
                  </a:lnTo>
                  <a:lnTo>
                    <a:pt x="0" y="0"/>
                  </a:lnTo>
                  <a:close/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9151" y="1961803"/>
              <a:ext cx="1335405" cy="2880360"/>
            </a:xfrm>
            <a:custGeom>
              <a:avLst/>
              <a:gdLst/>
              <a:ahLst/>
              <a:cxnLst/>
              <a:rect l="l" t="t" r="r" b="b"/>
              <a:pathLst>
                <a:path w="1335405" h="2880360">
                  <a:moveTo>
                    <a:pt x="0" y="222487"/>
                  </a:moveTo>
                  <a:lnTo>
                    <a:pt x="4520" y="177648"/>
                  </a:lnTo>
                  <a:lnTo>
                    <a:pt x="17484" y="135885"/>
                  </a:lnTo>
                  <a:lnTo>
                    <a:pt x="37997" y="98092"/>
                  </a:lnTo>
                  <a:lnTo>
                    <a:pt x="65165" y="65165"/>
                  </a:lnTo>
                  <a:lnTo>
                    <a:pt x="98092" y="37997"/>
                  </a:lnTo>
                  <a:lnTo>
                    <a:pt x="135885" y="17484"/>
                  </a:lnTo>
                  <a:lnTo>
                    <a:pt x="177648" y="4520"/>
                  </a:lnTo>
                  <a:lnTo>
                    <a:pt x="222487" y="0"/>
                  </a:lnTo>
                  <a:lnTo>
                    <a:pt x="1112408" y="0"/>
                  </a:lnTo>
                  <a:lnTo>
                    <a:pt x="1157247" y="4520"/>
                  </a:lnTo>
                  <a:lnTo>
                    <a:pt x="1199010" y="17484"/>
                  </a:lnTo>
                  <a:lnTo>
                    <a:pt x="1236803" y="37997"/>
                  </a:lnTo>
                  <a:lnTo>
                    <a:pt x="1269730" y="65165"/>
                  </a:lnTo>
                  <a:lnTo>
                    <a:pt x="1296898" y="98092"/>
                  </a:lnTo>
                  <a:lnTo>
                    <a:pt x="1317411" y="135885"/>
                  </a:lnTo>
                  <a:lnTo>
                    <a:pt x="1330375" y="177648"/>
                  </a:lnTo>
                  <a:lnTo>
                    <a:pt x="1334895" y="222487"/>
                  </a:lnTo>
                  <a:lnTo>
                    <a:pt x="1334895" y="2657787"/>
                  </a:lnTo>
                  <a:lnTo>
                    <a:pt x="1330375" y="2702626"/>
                  </a:lnTo>
                  <a:lnTo>
                    <a:pt x="1317411" y="2744389"/>
                  </a:lnTo>
                  <a:lnTo>
                    <a:pt x="1296898" y="2782182"/>
                  </a:lnTo>
                  <a:lnTo>
                    <a:pt x="1269730" y="2815110"/>
                  </a:lnTo>
                  <a:lnTo>
                    <a:pt x="1236803" y="2842277"/>
                  </a:lnTo>
                  <a:lnTo>
                    <a:pt x="1199010" y="2862791"/>
                  </a:lnTo>
                  <a:lnTo>
                    <a:pt x="1157247" y="2875755"/>
                  </a:lnTo>
                  <a:lnTo>
                    <a:pt x="1112408" y="2880275"/>
                  </a:lnTo>
                  <a:lnTo>
                    <a:pt x="222487" y="2880275"/>
                  </a:lnTo>
                  <a:lnTo>
                    <a:pt x="177648" y="2875755"/>
                  </a:lnTo>
                  <a:lnTo>
                    <a:pt x="135885" y="2862791"/>
                  </a:lnTo>
                  <a:lnTo>
                    <a:pt x="98092" y="2842277"/>
                  </a:lnTo>
                  <a:lnTo>
                    <a:pt x="65165" y="2815110"/>
                  </a:lnTo>
                  <a:lnTo>
                    <a:pt x="37997" y="2782182"/>
                  </a:lnTo>
                  <a:lnTo>
                    <a:pt x="17484" y="2744389"/>
                  </a:lnTo>
                  <a:lnTo>
                    <a:pt x="4520" y="2702626"/>
                  </a:lnTo>
                  <a:lnTo>
                    <a:pt x="0" y="2657787"/>
                  </a:lnTo>
                  <a:lnTo>
                    <a:pt x="0" y="222487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0381" y="1961805"/>
              <a:ext cx="7291070" cy="897890"/>
            </a:xfrm>
            <a:custGeom>
              <a:avLst/>
              <a:gdLst/>
              <a:ahLst/>
              <a:cxnLst/>
              <a:rect l="l" t="t" r="r" b="b"/>
              <a:pathLst>
                <a:path w="7291070" h="897889">
                  <a:moveTo>
                    <a:pt x="7141146" y="0"/>
                  </a:moveTo>
                  <a:lnTo>
                    <a:pt x="149631" y="0"/>
                  </a:lnTo>
                  <a:lnTo>
                    <a:pt x="102336" y="7628"/>
                  </a:lnTo>
                  <a:lnTo>
                    <a:pt x="61261" y="28870"/>
                  </a:lnTo>
                  <a:lnTo>
                    <a:pt x="28870" y="61261"/>
                  </a:lnTo>
                  <a:lnTo>
                    <a:pt x="7628" y="102336"/>
                  </a:lnTo>
                  <a:lnTo>
                    <a:pt x="0" y="149631"/>
                  </a:lnTo>
                  <a:lnTo>
                    <a:pt x="0" y="748131"/>
                  </a:lnTo>
                  <a:lnTo>
                    <a:pt x="7628" y="795432"/>
                  </a:lnTo>
                  <a:lnTo>
                    <a:pt x="28870" y="836511"/>
                  </a:lnTo>
                  <a:lnTo>
                    <a:pt x="61261" y="868904"/>
                  </a:lnTo>
                  <a:lnTo>
                    <a:pt x="102336" y="890147"/>
                  </a:lnTo>
                  <a:lnTo>
                    <a:pt x="149631" y="897775"/>
                  </a:lnTo>
                  <a:lnTo>
                    <a:pt x="7141146" y="897775"/>
                  </a:lnTo>
                  <a:lnTo>
                    <a:pt x="7188441" y="890147"/>
                  </a:lnTo>
                  <a:lnTo>
                    <a:pt x="7229516" y="868904"/>
                  </a:lnTo>
                  <a:lnTo>
                    <a:pt x="7261907" y="836511"/>
                  </a:lnTo>
                  <a:lnTo>
                    <a:pt x="7283149" y="795432"/>
                  </a:lnTo>
                  <a:lnTo>
                    <a:pt x="7290777" y="748131"/>
                  </a:lnTo>
                  <a:lnTo>
                    <a:pt x="7290777" y="149631"/>
                  </a:lnTo>
                  <a:lnTo>
                    <a:pt x="7283149" y="102336"/>
                  </a:lnTo>
                  <a:lnTo>
                    <a:pt x="7261907" y="61261"/>
                  </a:lnTo>
                  <a:lnTo>
                    <a:pt x="7229516" y="28870"/>
                  </a:lnTo>
                  <a:lnTo>
                    <a:pt x="7188441" y="7628"/>
                  </a:lnTo>
                  <a:lnTo>
                    <a:pt x="7141146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40381" y="1961801"/>
              <a:ext cx="7287259" cy="897890"/>
            </a:xfrm>
            <a:custGeom>
              <a:avLst/>
              <a:gdLst/>
              <a:ahLst/>
              <a:cxnLst/>
              <a:rect l="l" t="t" r="r" b="b"/>
              <a:pathLst>
                <a:path w="7287259" h="897889">
                  <a:moveTo>
                    <a:pt x="0" y="149559"/>
                  </a:moveTo>
                  <a:lnTo>
                    <a:pt x="7624" y="102287"/>
                  </a:lnTo>
                  <a:lnTo>
                    <a:pt x="28856" y="61231"/>
                  </a:lnTo>
                  <a:lnTo>
                    <a:pt x="61231" y="28856"/>
                  </a:lnTo>
                  <a:lnTo>
                    <a:pt x="102286" y="7624"/>
                  </a:lnTo>
                  <a:lnTo>
                    <a:pt x="149558" y="0"/>
                  </a:lnTo>
                  <a:lnTo>
                    <a:pt x="7137501" y="0"/>
                  </a:lnTo>
                  <a:lnTo>
                    <a:pt x="7184773" y="7624"/>
                  </a:lnTo>
                  <a:lnTo>
                    <a:pt x="7225828" y="28856"/>
                  </a:lnTo>
                  <a:lnTo>
                    <a:pt x="7258203" y="61231"/>
                  </a:lnTo>
                  <a:lnTo>
                    <a:pt x="7279435" y="102287"/>
                  </a:lnTo>
                  <a:lnTo>
                    <a:pt x="7287059" y="149559"/>
                  </a:lnTo>
                  <a:lnTo>
                    <a:pt x="7287059" y="747758"/>
                  </a:lnTo>
                  <a:lnTo>
                    <a:pt x="7279435" y="795030"/>
                  </a:lnTo>
                  <a:lnTo>
                    <a:pt x="7258203" y="836086"/>
                  </a:lnTo>
                  <a:lnTo>
                    <a:pt x="7225828" y="868461"/>
                  </a:lnTo>
                  <a:lnTo>
                    <a:pt x="7184773" y="889693"/>
                  </a:lnTo>
                  <a:lnTo>
                    <a:pt x="7137501" y="897318"/>
                  </a:lnTo>
                  <a:lnTo>
                    <a:pt x="149558" y="897318"/>
                  </a:lnTo>
                  <a:lnTo>
                    <a:pt x="102286" y="889693"/>
                  </a:lnTo>
                  <a:lnTo>
                    <a:pt x="61231" y="868461"/>
                  </a:lnTo>
                  <a:lnTo>
                    <a:pt x="28856" y="836086"/>
                  </a:lnTo>
                  <a:lnTo>
                    <a:pt x="7624" y="795030"/>
                  </a:lnTo>
                  <a:lnTo>
                    <a:pt x="0" y="747758"/>
                  </a:lnTo>
                  <a:lnTo>
                    <a:pt x="0" y="149559"/>
                  </a:lnTo>
                  <a:close/>
                </a:path>
              </a:pathLst>
            </a:custGeom>
            <a:ln w="12693">
              <a:solidFill>
                <a:srgbClr val="AE5A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40381" y="3025834"/>
              <a:ext cx="1070610" cy="1346200"/>
            </a:xfrm>
            <a:custGeom>
              <a:avLst/>
              <a:gdLst/>
              <a:ahLst/>
              <a:cxnLst/>
              <a:rect l="l" t="t" r="r" b="b"/>
              <a:pathLst>
                <a:path w="1070610" h="1346200">
                  <a:moveTo>
                    <a:pt x="0" y="178435"/>
                  </a:moveTo>
                  <a:lnTo>
                    <a:pt x="6373" y="131000"/>
                  </a:lnTo>
                  <a:lnTo>
                    <a:pt x="24361" y="88375"/>
                  </a:lnTo>
                  <a:lnTo>
                    <a:pt x="52262" y="52262"/>
                  </a:lnTo>
                  <a:lnTo>
                    <a:pt x="88375" y="24361"/>
                  </a:lnTo>
                  <a:lnTo>
                    <a:pt x="131000" y="6373"/>
                  </a:lnTo>
                  <a:lnTo>
                    <a:pt x="178435" y="0"/>
                  </a:lnTo>
                  <a:lnTo>
                    <a:pt x="892155" y="0"/>
                  </a:lnTo>
                  <a:lnTo>
                    <a:pt x="939591" y="6373"/>
                  </a:lnTo>
                  <a:lnTo>
                    <a:pt x="982215" y="24361"/>
                  </a:lnTo>
                  <a:lnTo>
                    <a:pt x="1018329" y="52262"/>
                  </a:lnTo>
                  <a:lnTo>
                    <a:pt x="1046230" y="88375"/>
                  </a:lnTo>
                  <a:lnTo>
                    <a:pt x="1064217" y="131000"/>
                  </a:lnTo>
                  <a:lnTo>
                    <a:pt x="1070591" y="178435"/>
                  </a:lnTo>
                  <a:lnTo>
                    <a:pt x="1070591" y="1167537"/>
                  </a:lnTo>
                  <a:lnTo>
                    <a:pt x="1064217" y="1214972"/>
                  </a:lnTo>
                  <a:lnTo>
                    <a:pt x="1046230" y="1257597"/>
                  </a:lnTo>
                  <a:lnTo>
                    <a:pt x="1018329" y="1293710"/>
                  </a:lnTo>
                  <a:lnTo>
                    <a:pt x="982215" y="1321611"/>
                  </a:lnTo>
                  <a:lnTo>
                    <a:pt x="939591" y="1339599"/>
                  </a:lnTo>
                  <a:lnTo>
                    <a:pt x="892155" y="1345973"/>
                  </a:lnTo>
                  <a:lnTo>
                    <a:pt x="178435" y="1345973"/>
                  </a:lnTo>
                  <a:lnTo>
                    <a:pt x="131000" y="1339599"/>
                  </a:lnTo>
                  <a:lnTo>
                    <a:pt x="88375" y="1321611"/>
                  </a:lnTo>
                  <a:lnTo>
                    <a:pt x="52262" y="1293710"/>
                  </a:lnTo>
                  <a:lnTo>
                    <a:pt x="24361" y="1257597"/>
                  </a:lnTo>
                  <a:lnTo>
                    <a:pt x="6373" y="1214972"/>
                  </a:lnTo>
                  <a:lnTo>
                    <a:pt x="0" y="1167537"/>
                  </a:lnTo>
                  <a:lnTo>
                    <a:pt x="0" y="178435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38965" y="3052504"/>
              <a:ext cx="2282190" cy="1346200"/>
            </a:xfrm>
            <a:custGeom>
              <a:avLst/>
              <a:gdLst/>
              <a:ahLst/>
              <a:cxnLst/>
              <a:rect l="l" t="t" r="r" b="b"/>
              <a:pathLst>
                <a:path w="2282190" h="1346200">
                  <a:moveTo>
                    <a:pt x="0" y="224333"/>
                  </a:moveTo>
                  <a:lnTo>
                    <a:pt x="4557" y="179122"/>
                  </a:lnTo>
                  <a:lnTo>
                    <a:pt x="17629" y="137012"/>
                  </a:lnTo>
                  <a:lnTo>
                    <a:pt x="38312" y="98906"/>
                  </a:lnTo>
                  <a:lnTo>
                    <a:pt x="65705" y="65705"/>
                  </a:lnTo>
                  <a:lnTo>
                    <a:pt x="98906" y="38312"/>
                  </a:lnTo>
                  <a:lnTo>
                    <a:pt x="137012" y="17629"/>
                  </a:lnTo>
                  <a:lnTo>
                    <a:pt x="179122" y="4557"/>
                  </a:lnTo>
                  <a:lnTo>
                    <a:pt x="224333" y="0"/>
                  </a:lnTo>
                  <a:lnTo>
                    <a:pt x="2057731" y="0"/>
                  </a:lnTo>
                  <a:lnTo>
                    <a:pt x="2102942" y="4557"/>
                  </a:lnTo>
                  <a:lnTo>
                    <a:pt x="2145051" y="17629"/>
                  </a:lnTo>
                  <a:lnTo>
                    <a:pt x="2183158" y="38312"/>
                  </a:lnTo>
                  <a:lnTo>
                    <a:pt x="2216358" y="65705"/>
                  </a:lnTo>
                  <a:lnTo>
                    <a:pt x="2243751" y="98906"/>
                  </a:lnTo>
                  <a:lnTo>
                    <a:pt x="2264435" y="137012"/>
                  </a:lnTo>
                  <a:lnTo>
                    <a:pt x="2277506" y="179122"/>
                  </a:lnTo>
                  <a:lnTo>
                    <a:pt x="2282064" y="224333"/>
                  </a:lnTo>
                  <a:lnTo>
                    <a:pt x="2282064" y="1121639"/>
                  </a:lnTo>
                  <a:lnTo>
                    <a:pt x="2277506" y="1166850"/>
                  </a:lnTo>
                  <a:lnTo>
                    <a:pt x="2264435" y="1208960"/>
                  </a:lnTo>
                  <a:lnTo>
                    <a:pt x="2243751" y="1247066"/>
                  </a:lnTo>
                  <a:lnTo>
                    <a:pt x="2216358" y="1280267"/>
                  </a:lnTo>
                  <a:lnTo>
                    <a:pt x="2183158" y="1307660"/>
                  </a:lnTo>
                  <a:lnTo>
                    <a:pt x="2145051" y="1328344"/>
                  </a:lnTo>
                  <a:lnTo>
                    <a:pt x="2102942" y="1341415"/>
                  </a:lnTo>
                  <a:lnTo>
                    <a:pt x="2057731" y="1345973"/>
                  </a:lnTo>
                  <a:lnTo>
                    <a:pt x="224333" y="1345973"/>
                  </a:lnTo>
                  <a:lnTo>
                    <a:pt x="179122" y="1341415"/>
                  </a:lnTo>
                  <a:lnTo>
                    <a:pt x="137012" y="1328344"/>
                  </a:lnTo>
                  <a:lnTo>
                    <a:pt x="98906" y="1307660"/>
                  </a:lnTo>
                  <a:lnTo>
                    <a:pt x="65705" y="1280267"/>
                  </a:lnTo>
                  <a:lnTo>
                    <a:pt x="38312" y="1247066"/>
                  </a:lnTo>
                  <a:lnTo>
                    <a:pt x="17629" y="1208960"/>
                  </a:lnTo>
                  <a:lnTo>
                    <a:pt x="4557" y="1166850"/>
                  </a:lnTo>
                  <a:lnTo>
                    <a:pt x="0" y="1121639"/>
                  </a:lnTo>
                  <a:lnTo>
                    <a:pt x="0" y="224333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73986" y="475503"/>
            <a:ext cx="661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Modern</a:t>
            </a:r>
            <a:r>
              <a:rPr sz="4000" spc="-35" dirty="0"/>
              <a:t> Payment</a:t>
            </a:r>
            <a:r>
              <a:rPr sz="4000" spc="-30" dirty="0"/>
              <a:t> </a:t>
            </a:r>
            <a:r>
              <a:rPr sz="4000" spc="-35" dirty="0"/>
              <a:t>Systems</a:t>
            </a:r>
            <a:endParaRPr sz="4000" dirty="0"/>
          </a:p>
        </p:txBody>
      </p:sp>
      <p:sp>
        <p:nvSpPr>
          <p:cNvPr id="20" name="object 20"/>
          <p:cNvSpPr txBox="1"/>
          <p:nvPr/>
        </p:nvSpPr>
        <p:spPr>
          <a:xfrm>
            <a:off x="2575747" y="2248915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FFFF"/>
                </a:solidFill>
                <a:latin typeface="Calibri"/>
                <a:cs typeface="Calibri"/>
              </a:rPr>
              <a:t>wallets:</a:t>
            </a:r>
            <a:endParaRPr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83815" y="1955452"/>
            <a:ext cx="8985250" cy="2900045"/>
            <a:chOff x="1471015" y="1955451"/>
            <a:chExt cx="8985250" cy="2900045"/>
          </a:xfrm>
        </p:grpSpPr>
        <p:sp>
          <p:nvSpPr>
            <p:cNvPr id="22" name="object 22"/>
            <p:cNvSpPr/>
            <p:nvPr/>
          </p:nvSpPr>
          <p:spPr>
            <a:xfrm>
              <a:off x="5412823" y="3052504"/>
              <a:ext cx="1980564" cy="1346200"/>
            </a:xfrm>
            <a:custGeom>
              <a:avLst/>
              <a:gdLst/>
              <a:ahLst/>
              <a:cxnLst/>
              <a:rect l="l" t="t" r="r" b="b"/>
              <a:pathLst>
                <a:path w="1980565" h="1346200">
                  <a:moveTo>
                    <a:pt x="0" y="224332"/>
                  </a:moveTo>
                  <a:lnTo>
                    <a:pt x="4557" y="179121"/>
                  </a:lnTo>
                  <a:lnTo>
                    <a:pt x="17629" y="137012"/>
                  </a:lnTo>
                  <a:lnTo>
                    <a:pt x="38312" y="98906"/>
                  </a:lnTo>
                  <a:lnTo>
                    <a:pt x="65705" y="65705"/>
                  </a:lnTo>
                  <a:lnTo>
                    <a:pt x="98905" y="38312"/>
                  </a:lnTo>
                  <a:lnTo>
                    <a:pt x="137011" y="17629"/>
                  </a:lnTo>
                  <a:lnTo>
                    <a:pt x="179121" y="4557"/>
                  </a:lnTo>
                  <a:lnTo>
                    <a:pt x="224332" y="0"/>
                  </a:lnTo>
                  <a:lnTo>
                    <a:pt x="1755661" y="0"/>
                  </a:lnTo>
                  <a:lnTo>
                    <a:pt x="1800872" y="4557"/>
                  </a:lnTo>
                  <a:lnTo>
                    <a:pt x="1842981" y="17629"/>
                  </a:lnTo>
                  <a:lnTo>
                    <a:pt x="1881087" y="38312"/>
                  </a:lnTo>
                  <a:lnTo>
                    <a:pt x="1914288" y="65705"/>
                  </a:lnTo>
                  <a:lnTo>
                    <a:pt x="1941681" y="98906"/>
                  </a:lnTo>
                  <a:lnTo>
                    <a:pt x="1962364" y="137012"/>
                  </a:lnTo>
                  <a:lnTo>
                    <a:pt x="1975436" y="179121"/>
                  </a:lnTo>
                  <a:lnTo>
                    <a:pt x="1979993" y="224332"/>
                  </a:lnTo>
                  <a:lnTo>
                    <a:pt x="1979993" y="1121640"/>
                  </a:lnTo>
                  <a:lnTo>
                    <a:pt x="1975436" y="1166851"/>
                  </a:lnTo>
                  <a:lnTo>
                    <a:pt x="1962364" y="1208961"/>
                  </a:lnTo>
                  <a:lnTo>
                    <a:pt x="1941681" y="1247067"/>
                  </a:lnTo>
                  <a:lnTo>
                    <a:pt x="1914288" y="1280267"/>
                  </a:lnTo>
                  <a:lnTo>
                    <a:pt x="1881087" y="1307660"/>
                  </a:lnTo>
                  <a:lnTo>
                    <a:pt x="1842981" y="1328344"/>
                  </a:lnTo>
                  <a:lnTo>
                    <a:pt x="1800872" y="1341415"/>
                  </a:lnTo>
                  <a:lnTo>
                    <a:pt x="1755661" y="1345973"/>
                  </a:lnTo>
                  <a:lnTo>
                    <a:pt x="224332" y="1345973"/>
                  </a:lnTo>
                  <a:lnTo>
                    <a:pt x="179121" y="1341415"/>
                  </a:lnTo>
                  <a:lnTo>
                    <a:pt x="137011" y="1328344"/>
                  </a:lnTo>
                  <a:lnTo>
                    <a:pt x="98905" y="1307660"/>
                  </a:lnTo>
                  <a:lnTo>
                    <a:pt x="65705" y="1280267"/>
                  </a:lnTo>
                  <a:lnTo>
                    <a:pt x="38312" y="1247067"/>
                  </a:lnTo>
                  <a:lnTo>
                    <a:pt x="17629" y="1208961"/>
                  </a:lnTo>
                  <a:lnTo>
                    <a:pt x="4557" y="1166851"/>
                  </a:lnTo>
                  <a:lnTo>
                    <a:pt x="0" y="1121640"/>
                  </a:lnTo>
                  <a:lnTo>
                    <a:pt x="0" y="224332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5170" y="3974490"/>
              <a:ext cx="1496301" cy="1717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55176" y="3974491"/>
              <a:ext cx="1496060" cy="172085"/>
            </a:xfrm>
            <a:custGeom>
              <a:avLst/>
              <a:gdLst/>
              <a:ahLst/>
              <a:cxnLst/>
              <a:rect l="l" t="t" r="r" b="b"/>
              <a:pathLst>
                <a:path w="1496059" h="172085">
                  <a:moveTo>
                    <a:pt x="0" y="0"/>
                  </a:moveTo>
                  <a:lnTo>
                    <a:pt x="1409679" y="0"/>
                  </a:lnTo>
                  <a:lnTo>
                    <a:pt x="1495533" y="85854"/>
                  </a:lnTo>
                  <a:lnTo>
                    <a:pt x="1409679" y="171708"/>
                  </a:lnTo>
                  <a:lnTo>
                    <a:pt x="0" y="171708"/>
                  </a:lnTo>
                  <a:lnTo>
                    <a:pt x="85854" y="85854"/>
                  </a:lnTo>
                  <a:lnTo>
                    <a:pt x="0" y="0"/>
                  </a:lnTo>
                  <a:close/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0945" y="4199978"/>
              <a:ext cx="1496288" cy="1717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640941" y="4199976"/>
              <a:ext cx="1496060" cy="172085"/>
            </a:xfrm>
            <a:custGeom>
              <a:avLst/>
              <a:gdLst/>
              <a:ahLst/>
              <a:cxnLst/>
              <a:rect l="l" t="t" r="r" b="b"/>
              <a:pathLst>
                <a:path w="1496059" h="172085">
                  <a:moveTo>
                    <a:pt x="0" y="0"/>
                  </a:moveTo>
                  <a:lnTo>
                    <a:pt x="1409679" y="0"/>
                  </a:lnTo>
                  <a:lnTo>
                    <a:pt x="1495533" y="85854"/>
                  </a:lnTo>
                  <a:lnTo>
                    <a:pt x="1409679" y="171708"/>
                  </a:lnTo>
                  <a:lnTo>
                    <a:pt x="0" y="171708"/>
                  </a:lnTo>
                  <a:lnTo>
                    <a:pt x="85854" y="85854"/>
                  </a:lnTo>
                  <a:lnTo>
                    <a:pt x="0" y="0"/>
                  </a:lnTo>
                  <a:close/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1015" y="2336916"/>
              <a:ext cx="166370" cy="182880"/>
            </a:xfrm>
            <a:custGeom>
              <a:avLst/>
              <a:gdLst/>
              <a:ahLst/>
              <a:cxnLst/>
              <a:rect l="l" t="t" r="r" b="b"/>
              <a:pathLst>
                <a:path w="166369" h="182880">
                  <a:moveTo>
                    <a:pt x="0" y="0"/>
                  </a:moveTo>
                  <a:lnTo>
                    <a:pt x="0" y="182499"/>
                  </a:lnTo>
                  <a:lnTo>
                    <a:pt x="165773" y="9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40381" y="4538752"/>
              <a:ext cx="7287259" cy="310515"/>
            </a:xfrm>
            <a:custGeom>
              <a:avLst/>
              <a:gdLst/>
              <a:ahLst/>
              <a:cxnLst/>
              <a:rect l="l" t="t" r="r" b="b"/>
              <a:pathLst>
                <a:path w="7287259" h="310514">
                  <a:moveTo>
                    <a:pt x="0" y="51696"/>
                  </a:moveTo>
                  <a:lnTo>
                    <a:pt x="4062" y="31573"/>
                  </a:lnTo>
                  <a:lnTo>
                    <a:pt x="15141" y="15141"/>
                  </a:lnTo>
                  <a:lnTo>
                    <a:pt x="31573" y="4062"/>
                  </a:lnTo>
                  <a:lnTo>
                    <a:pt x="51696" y="0"/>
                  </a:lnTo>
                  <a:lnTo>
                    <a:pt x="7235363" y="0"/>
                  </a:lnTo>
                  <a:lnTo>
                    <a:pt x="7255486" y="4062"/>
                  </a:lnTo>
                  <a:lnTo>
                    <a:pt x="7271918" y="15141"/>
                  </a:lnTo>
                  <a:lnTo>
                    <a:pt x="7282997" y="31573"/>
                  </a:lnTo>
                  <a:lnTo>
                    <a:pt x="7287059" y="51696"/>
                  </a:lnTo>
                  <a:lnTo>
                    <a:pt x="7287059" y="258491"/>
                  </a:lnTo>
                  <a:lnTo>
                    <a:pt x="7282997" y="278613"/>
                  </a:lnTo>
                  <a:lnTo>
                    <a:pt x="7271918" y="295046"/>
                  </a:lnTo>
                  <a:lnTo>
                    <a:pt x="7255486" y="306125"/>
                  </a:lnTo>
                  <a:lnTo>
                    <a:pt x="7235363" y="310187"/>
                  </a:lnTo>
                  <a:lnTo>
                    <a:pt x="51696" y="310187"/>
                  </a:lnTo>
                  <a:lnTo>
                    <a:pt x="31573" y="306125"/>
                  </a:lnTo>
                  <a:lnTo>
                    <a:pt x="15141" y="295046"/>
                  </a:lnTo>
                  <a:lnTo>
                    <a:pt x="4062" y="278613"/>
                  </a:lnTo>
                  <a:lnTo>
                    <a:pt x="0" y="258491"/>
                  </a:lnTo>
                  <a:lnTo>
                    <a:pt x="0" y="51696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71015" y="2872752"/>
              <a:ext cx="6100445" cy="1814830"/>
            </a:xfrm>
            <a:custGeom>
              <a:avLst/>
              <a:gdLst/>
              <a:ahLst/>
              <a:cxnLst/>
              <a:rect l="l" t="t" r="r" b="b"/>
              <a:pathLst>
                <a:path w="6100445" h="1814829">
                  <a:moveTo>
                    <a:pt x="165773" y="1723504"/>
                  </a:moveTo>
                  <a:lnTo>
                    <a:pt x="0" y="1632254"/>
                  </a:lnTo>
                  <a:lnTo>
                    <a:pt x="0" y="1814741"/>
                  </a:lnTo>
                  <a:lnTo>
                    <a:pt x="165773" y="1723504"/>
                  </a:lnTo>
                  <a:close/>
                </a:path>
                <a:path w="6100445" h="1814829">
                  <a:moveTo>
                    <a:pt x="1420533" y="743927"/>
                  </a:moveTo>
                  <a:lnTo>
                    <a:pt x="1254760" y="652678"/>
                  </a:lnTo>
                  <a:lnTo>
                    <a:pt x="1254760" y="835164"/>
                  </a:lnTo>
                  <a:lnTo>
                    <a:pt x="1420533" y="743927"/>
                  </a:lnTo>
                  <a:close/>
                </a:path>
                <a:path w="6100445" h="1814829">
                  <a:moveTo>
                    <a:pt x="2776258" y="165773"/>
                  </a:moveTo>
                  <a:lnTo>
                    <a:pt x="2685021" y="0"/>
                  </a:lnTo>
                  <a:lnTo>
                    <a:pt x="2593771" y="165773"/>
                  </a:lnTo>
                  <a:lnTo>
                    <a:pt x="2776258" y="165773"/>
                  </a:lnTo>
                  <a:close/>
                </a:path>
                <a:path w="6100445" h="1814829">
                  <a:moveTo>
                    <a:pt x="3930980" y="743927"/>
                  </a:moveTo>
                  <a:lnTo>
                    <a:pt x="3765207" y="652678"/>
                  </a:lnTo>
                  <a:lnTo>
                    <a:pt x="3765207" y="835164"/>
                  </a:lnTo>
                  <a:lnTo>
                    <a:pt x="3930980" y="743927"/>
                  </a:lnTo>
                  <a:close/>
                </a:path>
                <a:path w="6100445" h="1814829">
                  <a:moveTo>
                    <a:pt x="6100013" y="743927"/>
                  </a:moveTo>
                  <a:lnTo>
                    <a:pt x="5934240" y="652678"/>
                  </a:lnTo>
                  <a:lnTo>
                    <a:pt x="5934240" y="835164"/>
                  </a:lnTo>
                  <a:lnTo>
                    <a:pt x="6100013" y="74392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17567" y="1961801"/>
              <a:ext cx="1332230" cy="2880360"/>
            </a:xfrm>
            <a:custGeom>
              <a:avLst/>
              <a:gdLst/>
              <a:ahLst/>
              <a:cxnLst/>
              <a:rect l="l" t="t" r="r" b="b"/>
              <a:pathLst>
                <a:path w="1332229" h="2880360">
                  <a:moveTo>
                    <a:pt x="0" y="222024"/>
                  </a:moveTo>
                  <a:lnTo>
                    <a:pt x="4510" y="177278"/>
                  </a:lnTo>
                  <a:lnTo>
                    <a:pt x="17447" y="135602"/>
                  </a:lnTo>
                  <a:lnTo>
                    <a:pt x="37918" y="97888"/>
                  </a:lnTo>
                  <a:lnTo>
                    <a:pt x="65029" y="65029"/>
                  </a:lnTo>
                  <a:lnTo>
                    <a:pt x="97888" y="37918"/>
                  </a:lnTo>
                  <a:lnTo>
                    <a:pt x="135602" y="17447"/>
                  </a:lnTo>
                  <a:lnTo>
                    <a:pt x="177279" y="4510"/>
                  </a:lnTo>
                  <a:lnTo>
                    <a:pt x="222024" y="0"/>
                  </a:lnTo>
                  <a:lnTo>
                    <a:pt x="1110102" y="0"/>
                  </a:lnTo>
                  <a:lnTo>
                    <a:pt x="1154848" y="4510"/>
                  </a:lnTo>
                  <a:lnTo>
                    <a:pt x="1196524" y="17447"/>
                  </a:lnTo>
                  <a:lnTo>
                    <a:pt x="1234238" y="37918"/>
                  </a:lnTo>
                  <a:lnTo>
                    <a:pt x="1267097" y="65029"/>
                  </a:lnTo>
                  <a:lnTo>
                    <a:pt x="1294208" y="97888"/>
                  </a:lnTo>
                  <a:lnTo>
                    <a:pt x="1314679" y="135602"/>
                  </a:lnTo>
                  <a:lnTo>
                    <a:pt x="1327616" y="177278"/>
                  </a:lnTo>
                  <a:lnTo>
                    <a:pt x="1332127" y="222024"/>
                  </a:lnTo>
                  <a:lnTo>
                    <a:pt x="1332127" y="2658250"/>
                  </a:lnTo>
                  <a:lnTo>
                    <a:pt x="1327616" y="2702996"/>
                  </a:lnTo>
                  <a:lnTo>
                    <a:pt x="1314679" y="2744672"/>
                  </a:lnTo>
                  <a:lnTo>
                    <a:pt x="1294208" y="2782387"/>
                  </a:lnTo>
                  <a:lnTo>
                    <a:pt x="1267097" y="2815246"/>
                  </a:lnTo>
                  <a:lnTo>
                    <a:pt x="1234238" y="2842357"/>
                  </a:lnTo>
                  <a:lnTo>
                    <a:pt x="1196524" y="2862827"/>
                  </a:lnTo>
                  <a:lnTo>
                    <a:pt x="1154848" y="2875764"/>
                  </a:lnTo>
                  <a:lnTo>
                    <a:pt x="1110102" y="2880275"/>
                  </a:lnTo>
                  <a:lnTo>
                    <a:pt x="222024" y="2880275"/>
                  </a:lnTo>
                  <a:lnTo>
                    <a:pt x="177279" y="2875764"/>
                  </a:lnTo>
                  <a:lnTo>
                    <a:pt x="135602" y="2862827"/>
                  </a:lnTo>
                  <a:lnTo>
                    <a:pt x="97888" y="2842357"/>
                  </a:lnTo>
                  <a:lnTo>
                    <a:pt x="65029" y="2815246"/>
                  </a:lnTo>
                  <a:lnTo>
                    <a:pt x="37918" y="2782387"/>
                  </a:lnTo>
                  <a:lnTo>
                    <a:pt x="17447" y="2744672"/>
                  </a:lnTo>
                  <a:lnTo>
                    <a:pt x="4510" y="2702996"/>
                  </a:lnTo>
                  <a:lnTo>
                    <a:pt x="0" y="2658250"/>
                  </a:lnTo>
                  <a:lnTo>
                    <a:pt x="0" y="222024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71015" y="2336926"/>
              <a:ext cx="7640320" cy="2191385"/>
            </a:xfrm>
            <a:custGeom>
              <a:avLst/>
              <a:gdLst/>
              <a:ahLst/>
              <a:cxnLst/>
              <a:rect l="l" t="t" r="r" b="b"/>
              <a:pathLst>
                <a:path w="7640320" h="2191385">
                  <a:moveTo>
                    <a:pt x="165773" y="1279753"/>
                  </a:moveTo>
                  <a:lnTo>
                    <a:pt x="0" y="1188504"/>
                  </a:lnTo>
                  <a:lnTo>
                    <a:pt x="0" y="1370990"/>
                  </a:lnTo>
                  <a:lnTo>
                    <a:pt x="165773" y="1279753"/>
                  </a:lnTo>
                  <a:close/>
                </a:path>
                <a:path w="7640320" h="2191385">
                  <a:moveTo>
                    <a:pt x="6839648" y="2191308"/>
                  </a:moveTo>
                  <a:lnTo>
                    <a:pt x="6748412" y="2025535"/>
                  </a:lnTo>
                  <a:lnTo>
                    <a:pt x="6657162" y="2191308"/>
                  </a:lnTo>
                  <a:lnTo>
                    <a:pt x="6839648" y="2191308"/>
                  </a:lnTo>
                  <a:close/>
                </a:path>
                <a:path w="7640320" h="2191385">
                  <a:moveTo>
                    <a:pt x="6839661" y="535825"/>
                  </a:moveTo>
                  <a:lnTo>
                    <a:pt x="6657162" y="535825"/>
                  </a:lnTo>
                  <a:lnTo>
                    <a:pt x="6748412" y="701598"/>
                  </a:lnTo>
                  <a:lnTo>
                    <a:pt x="6839661" y="535825"/>
                  </a:lnTo>
                  <a:close/>
                </a:path>
                <a:path w="7640320" h="2191385">
                  <a:moveTo>
                    <a:pt x="7639469" y="1279753"/>
                  </a:moveTo>
                  <a:lnTo>
                    <a:pt x="7473696" y="1188504"/>
                  </a:lnTo>
                  <a:lnTo>
                    <a:pt x="7473696" y="1370990"/>
                  </a:lnTo>
                  <a:lnTo>
                    <a:pt x="7639469" y="1279753"/>
                  </a:lnTo>
                  <a:close/>
                </a:path>
                <a:path w="7640320" h="2191385">
                  <a:moveTo>
                    <a:pt x="7639723" y="91249"/>
                  </a:moveTo>
                  <a:lnTo>
                    <a:pt x="7473950" y="0"/>
                  </a:lnTo>
                  <a:lnTo>
                    <a:pt x="7473950" y="182499"/>
                  </a:lnTo>
                  <a:lnTo>
                    <a:pt x="7639723" y="9124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51580" y="2040927"/>
              <a:ext cx="4804410" cy="709930"/>
            </a:xfrm>
            <a:custGeom>
              <a:avLst/>
              <a:gdLst/>
              <a:ahLst/>
              <a:cxnLst/>
              <a:rect l="l" t="t" r="r" b="b"/>
              <a:pathLst>
                <a:path w="4804409" h="709930">
                  <a:moveTo>
                    <a:pt x="4804118" y="0"/>
                  </a:moveTo>
                  <a:lnTo>
                    <a:pt x="3202736" y="0"/>
                  </a:lnTo>
                  <a:lnTo>
                    <a:pt x="1601368" y="0"/>
                  </a:lnTo>
                  <a:lnTo>
                    <a:pt x="0" y="0"/>
                  </a:lnTo>
                  <a:lnTo>
                    <a:pt x="0" y="709307"/>
                  </a:lnTo>
                  <a:lnTo>
                    <a:pt x="1601368" y="709307"/>
                  </a:lnTo>
                  <a:lnTo>
                    <a:pt x="3202736" y="709307"/>
                  </a:lnTo>
                  <a:lnTo>
                    <a:pt x="4804118" y="709307"/>
                  </a:lnTo>
                  <a:lnTo>
                    <a:pt x="4804118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343120" y="2064003"/>
            <a:ext cx="655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Alipay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Pa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Pa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44462" y="2064003"/>
            <a:ext cx="5486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GoPay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aka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Pa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y  M</a:t>
            </a:r>
            <a:r>
              <a:rPr sz="10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Pesa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PayPal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45806" y="2064003"/>
            <a:ext cx="7004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Paytm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sun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Venmo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WeChat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394858" y="3021153"/>
            <a:ext cx="1368425" cy="1358900"/>
            <a:chOff x="7582057" y="3021153"/>
            <a:chExt cx="1368425" cy="1358900"/>
          </a:xfrm>
        </p:grpSpPr>
        <p:sp>
          <p:nvSpPr>
            <p:cNvPr id="37" name="object 37"/>
            <p:cNvSpPr/>
            <p:nvPr/>
          </p:nvSpPr>
          <p:spPr>
            <a:xfrm>
              <a:off x="7588407" y="3027503"/>
              <a:ext cx="1356360" cy="1346835"/>
            </a:xfrm>
            <a:custGeom>
              <a:avLst/>
              <a:gdLst/>
              <a:ahLst/>
              <a:cxnLst/>
              <a:rect l="l" t="t" r="r" b="b"/>
              <a:pathLst>
                <a:path w="1356359" h="1346835">
                  <a:moveTo>
                    <a:pt x="1131862" y="0"/>
                  </a:moveTo>
                  <a:lnTo>
                    <a:pt x="224447" y="0"/>
                  </a:lnTo>
                  <a:lnTo>
                    <a:pt x="179215" y="4560"/>
                  </a:lnTo>
                  <a:lnTo>
                    <a:pt x="137084" y="17639"/>
                  </a:lnTo>
                  <a:lnTo>
                    <a:pt x="98959" y="38333"/>
                  </a:lnTo>
                  <a:lnTo>
                    <a:pt x="65741" y="65741"/>
                  </a:lnTo>
                  <a:lnTo>
                    <a:pt x="38333" y="98959"/>
                  </a:lnTo>
                  <a:lnTo>
                    <a:pt x="17639" y="137084"/>
                  </a:lnTo>
                  <a:lnTo>
                    <a:pt x="4560" y="179215"/>
                  </a:lnTo>
                  <a:lnTo>
                    <a:pt x="0" y="224447"/>
                  </a:lnTo>
                  <a:lnTo>
                    <a:pt x="0" y="1122210"/>
                  </a:lnTo>
                  <a:lnTo>
                    <a:pt x="4560" y="1167445"/>
                  </a:lnTo>
                  <a:lnTo>
                    <a:pt x="17639" y="1209577"/>
                  </a:lnTo>
                  <a:lnTo>
                    <a:pt x="38333" y="1247703"/>
                  </a:lnTo>
                  <a:lnTo>
                    <a:pt x="65741" y="1280920"/>
                  </a:lnTo>
                  <a:lnTo>
                    <a:pt x="98959" y="1308326"/>
                  </a:lnTo>
                  <a:lnTo>
                    <a:pt x="137084" y="1329019"/>
                  </a:lnTo>
                  <a:lnTo>
                    <a:pt x="179215" y="1342097"/>
                  </a:lnTo>
                  <a:lnTo>
                    <a:pt x="224447" y="1346657"/>
                  </a:lnTo>
                  <a:lnTo>
                    <a:pt x="1131862" y="1346657"/>
                  </a:lnTo>
                  <a:lnTo>
                    <a:pt x="1177097" y="1342097"/>
                  </a:lnTo>
                  <a:lnTo>
                    <a:pt x="1219229" y="1329019"/>
                  </a:lnTo>
                  <a:lnTo>
                    <a:pt x="1257355" y="1308326"/>
                  </a:lnTo>
                  <a:lnTo>
                    <a:pt x="1290572" y="1280920"/>
                  </a:lnTo>
                  <a:lnTo>
                    <a:pt x="1317978" y="1247703"/>
                  </a:lnTo>
                  <a:lnTo>
                    <a:pt x="1338671" y="1209577"/>
                  </a:lnTo>
                  <a:lnTo>
                    <a:pt x="1351749" y="1167445"/>
                  </a:lnTo>
                  <a:lnTo>
                    <a:pt x="1356309" y="1122210"/>
                  </a:lnTo>
                  <a:lnTo>
                    <a:pt x="1356309" y="224447"/>
                  </a:lnTo>
                  <a:lnTo>
                    <a:pt x="1351749" y="179215"/>
                  </a:lnTo>
                  <a:lnTo>
                    <a:pt x="1338671" y="137084"/>
                  </a:lnTo>
                  <a:lnTo>
                    <a:pt x="1317978" y="98959"/>
                  </a:lnTo>
                  <a:lnTo>
                    <a:pt x="1290572" y="65741"/>
                  </a:lnTo>
                  <a:lnTo>
                    <a:pt x="1257355" y="38333"/>
                  </a:lnTo>
                  <a:lnTo>
                    <a:pt x="1219229" y="17639"/>
                  </a:lnTo>
                  <a:lnTo>
                    <a:pt x="1177097" y="4560"/>
                  </a:lnTo>
                  <a:lnTo>
                    <a:pt x="1131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88407" y="3027503"/>
              <a:ext cx="1355725" cy="1346200"/>
            </a:xfrm>
            <a:custGeom>
              <a:avLst/>
              <a:gdLst/>
              <a:ahLst/>
              <a:cxnLst/>
              <a:rect l="l" t="t" r="r" b="b"/>
              <a:pathLst>
                <a:path w="1355725" h="1346200">
                  <a:moveTo>
                    <a:pt x="0" y="224332"/>
                  </a:moveTo>
                  <a:lnTo>
                    <a:pt x="4557" y="179121"/>
                  </a:lnTo>
                  <a:lnTo>
                    <a:pt x="17629" y="137012"/>
                  </a:lnTo>
                  <a:lnTo>
                    <a:pt x="38312" y="98906"/>
                  </a:lnTo>
                  <a:lnTo>
                    <a:pt x="65705" y="65705"/>
                  </a:lnTo>
                  <a:lnTo>
                    <a:pt x="98906" y="38312"/>
                  </a:lnTo>
                  <a:lnTo>
                    <a:pt x="137012" y="17629"/>
                  </a:lnTo>
                  <a:lnTo>
                    <a:pt x="179121" y="4557"/>
                  </a:lnTo>
                  <a:lnTo>
                    <a:pt x="224332" y="0"/>
                  </a:lnTo>
                  <a:lnTo>
                    <a:pt x="1131287" y="0"/>
                  </a:lnTo>
                  <a:lnTo>
                    <a:pt x="1176498" y="4557"/>
                  </a:lnTo>
                  <a:lnTo>
                    <a:pt x="1218608" y="17629"/>
                  </a:lnTo>
                  <a:lnTo>
                    <a:pt x="1256714" y="38312"/>
                  </a:lnTo>
                  <a:lnTo>
                    <a:pt x="1289914" y="65705"/>
                  </a:lnTo>
                  <a:lnTo>
                    <a:pt x="1317307" y="98906"/>
                  </a:lnTo>
                  <a:lnTo>
                    <a:pt x="1337991" y="137012"/>
                  </a:lnTo>
                  <a:lnTo>
                    <a:pt x="1351062" y="179121"/>
                  </a:lnTo>
                  <a:lnTo>
                    <a:pt x="1355620" y="224332"/>
                  </a:lnTo>
                  <a:lnTo>
                    <a:pt x="1355620" y="1121640"/>
                  </a:lnTo>
                  <a:lnTo>
                    <a:pt x="1351062" y="1166851"/>
                  </a:lnTo>
                  <a:lnTo>
                    <a:pt x="1337991" y="1208961"/>
                  </a:lnTo>
                  <a:lnTo>
                    <a:pt x="1317307" y="1247067"/>
                  </a:lnTo>
                  <a:lnTo>
                    <a:pt x="1289914" y="1280267"/>
                  </a:lnTo>
                  <a:lnTo>
                    <a:pt x="1256714" y="1307660"/>
                  </a:lnTo>
                  <a:lnTo>
                    <a:pt x="1218608" y="1328344"/>
                  </a:lnTo>
                  <a:lnTo>
                    <a:pt x="1176498" y="1341415"/>
                  </a:lnTo>
                  <a:lnTo>
                    <a:pt x="1131287" y="1345973"/>
                  </a:lnTo>
                  <a:lnTo>
                    <a:pt x="224332" y="1345973"/>
                  </a:lnTo>
                  <a:lnTo>
                    <a:pt x="179121" y="1341415"/>
                  </a:lnTo>
                  <a:lnTo>
                    <a:pt x="137012" y="1328344"/>
                  </a:lnTo>
                  <a:lnTo>
                    <a:pt x="98906" y="1307660"/>
                  </a:lnTo>
                  <a:lnTo>
                    <a:pt x="65705" y="1280267"/>
                  </a:lnTo>
                  <a:lnTo>
                    <a:pt x="38312" y="1247067"/>
                  </a:lnTo>
                  <a:lnTo>
                    <a:pt x="17629" y="1208961"/>
                  </a:lnTo>
                  <a:lnTo>
                    <a:pt x="4557" y="1166851"/>
                  </a:lnTo>
                  <a:lnTo>
                    <a:pt x="0" y="1121640"/>
                  </a:lnTo>
                  <a:lnTo>
                    <a:pt x="0" y="224332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612987" y="3126741"/>
            <a:ext cx="9334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37490" marR="5080" indent="-225425">
              <a:lnSpc>
                <a:spcPts val="2110"/>
              </a:lnSpc>
              <a:spcBef>
                <a:spcPts val="210"/>
              </a:spcBef>
            </a:pPr>
            <a:r>
              <a:rPr spc="-5" dirty="0">
                <a:latin typeface="Calibri"/>
                <a:cs typeface="Calibri"/>
              </a:rPr>
              <a:t>M</a:t>
            </a:r>
            <a:r>
              <a:rPr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c</a:t>
            </a:r>
            <a:r>
              <a:rPr spc="5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  </a:t>
            </a:r>
            <a:r>
              <a:rPr spc="-5" dirty="0">
                <a:latin typeface="Calibri"/>
                <a:cs typeface="Calibri"/>
              </a:rPr>
              <a:t>Bank</a:t>
            </a:r>
            <a:endParaRPr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70595" y="3952671"/>
            <a:ext cx="818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cqu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439483" y="1955456"/>
            <a:ext cx="6342380" cy="2893695"/>
            <a:chOff x="5626683" y="1955455"/>
            <a:chExt cx="6342380" cy="2893695"/>
          </a:xfrm>
        </p:grpSpPr>
        <p:sp>
          <p:nvSpPr>
            <p:cNvPr id="42" name="object 42"/>
            <p:cNvSpPr/>
            <p:nvPr/>
          </p:nvSpPr>
          <p:spPr>
            <a:xfrm>
              <a:off x="7586494" y="3569725"/>
              <a:ext cx="1355725" cy="354965"/>
            </a:xfrm>
            <a:custGeom>
              <a:avLst/>
              <a:gdLst/>
              <a:ahLst/>
              <a:cxnLst/>
              <a:rect l="l" t="t" r="r" b="b"/>
              <a:pathLst>
                <a:path w="1355725" h="354964">
                  <a:moveTo>
                    <a:pt x="0" y="354506"/>
                  </a:moveTo>
                  <a:lnTo>
                    <a:pt x="1355620" y="0"/>
                  </a:lnTo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86494" y="3669026"/>
              <a:ext cx="1355725" cy="354965"/>
            </a:xfrm>
            <a:custGeom>
              <a:avLst/>
              <a:gdLst/>
              <a:ahLst/>
              <a:cxnLst/>
              <a:rect l="l" t="t" r="r" b="b"/>
              <a:pathLst>
                <a:path w="1355725" h="354964">
                  <a:moveTo>
                    <a:pt x="0" y="354506"/>
                  </a:moveTo>
                  <a:lnTo>
                    <a:pt x="1355620" y="0"/>
                  </a:lnTo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88553" y="3567291"/>
              <a:ext cx="1355090" cy="457200"/>
            </a:xfrm>
            <a:custGeom>
              <a:avLst/>
              <a:gdLst/>
              <a:ahLst/>
              <a:cxnLst/>
              <a:rect l="l" t="t" r="r" b="b"/>
              <a:pathLst>
                <a:path w="1355090" h="457200">
                  <a:moveTo>
                    <a:pt x="1355048" y="0"/>
                  </a:moveTo>
                  <a:lnTo>
                    <a:pt x="1355048" y="107927"/>
                  </a:lnTo>
                </a:path>
                <a:path w="1355090" h="457200">
                  <a:moveTo>
                    <a:pt x="0" y="349053"/>
                  </a:moveTo>
                  <a:lnTo>
                    <a:pt x="0" y="456981"/>
                  </a:lnTo>
                </a:path>
              </a:pathLst>
            </a:custGeom>
            <a:ln w="174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9859" y="3740010"/>
              <a:ext cx="1496301" cy="1717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29856" y="3740009"/>
              <a:ext cx="1496060" cy="172085"/>
            </a:xfrm>
            <a:custGeom>
              <a:avLst/>
              <a:gdLst/>
              <a:ahLst/>
              <a:cxnLst/>
              <a:rect l="l" t="t" r="r" b="b"/>
              <a:pathLst>
                <a:path w="1496059" h="172085">
                  <a:moveTo>
                    <a:pt x="0" y="0"/>
                  </a:moveTo>
                  <a:lnTo>
                    <a:pt x="1409679" y="0"/>
                  </a:lnTo>
                  <a:lnTo>
                    <a:pt x="1495533" y="85854"/>
                  </a:lnTo>
                  <a:lnTo>
                    <a:pt x="1409679" y="171708"/>
                  </a:lnTo>
                  <a:lnTo>
                    <a:pt x="0" y="171708"/>
                  </a:lnTo>
                  <a:lnTo>
                    <a:pt x="85854" y="85854"/>
                  </a:lnTo>
                  <a:lnTo>
                    <a:pt x="0" y="0"/>
                  </a:lnTo>
                  <a:close/>
                </a:path>
              </a:pathLst>
            </a:custGeom>
            <a:ln w="6346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51789" y="4634196"/>
              <a:ext cx="166370" cy="182880"/>
            </a:xfrm>
            <a:custGeom>
              <a:avLst/>
              <a:gdLst/>
              <a:ahLst/>
              <a:cxnLst/>
              <a:rect l="l" t="t" r="r" b="b"/>
              <a:pathLst>
                <a:path w="166370" h="182879">
                  <a:moveTo>
                    <a:pt x="0" y="0"/>
                  </a:moveTo>
                  <a:lnTo>
                    <a:pt x="0" y="182499"/>
                  </a:lnTo>
                  <a:lnTo>
                    <a:pt x="165773" y="9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630391" y="1961802"/>
              <a:ext cx="1332230" cy="897890"/>
            </a:xfrm>
            <a:custGeom>
              <a:avLst/>
              <a:gdLst/>
              <a:ahLst/>
              <a:cxnLst/>
              <a:rect l="l" t="t" r="r" b="b"/>
              <a:pathLst>
                <a:path w="1332229" h="897889">
                  <a:moveTo>
                    <a:pt x="0" y="149555"/>
                  </a:moveTo>
                  <a:lnTo>
                    <a:pt x="7624" y="102284"/>
                  </a:lnTo>
                  <a:lnTo>
                    <a:pt x="28855" y="61230"/>
                  </a:lnTo>
                  <a:lnTo>
                    <a:pt x="61229" y="28855"/>
                  </a:lnTo>
                  <a:lnTo>
                    <a:pt x="102284" y="7624"/>
                  </a:lnTo>
                  <a:lnTo>
                    <a:pt x="149555" y="0"/>
                  </a:lnTo>
                  <a:lnTo>
                    <a:pt x="1182571" y="0"/>
                  </a:lnTo>
                  <a:lnTo>
                    <a:pt x="1229842" y="7624"/>
                  </a:lnTo>
                  <a:lnTo>
                    <a:pt x="1270897" y="28855"/>
                  </a:lnTo>
                  <a:lnTo>
                    <a:pt x="1303271" y="61230"/>
                  </a:lnTo>
                  <a:lnTo>
                    <a:pt x="1324502" y="102284"/>
                  </a:lnTo>
                  <a:lnTo>
                    <a:pt x="1332127" y="149555"/>
                  </a:lnTo>
                  <a:lnTo>
                    <a:pt x="1332127" y="747762"/>
                  </a:lnTo>
                  <a:lnTo>
                    <a:pt x="1324502" y="795033"/>
                  </a:lnTo>
                  <a:lnTo>
                    <a:pt x="1303271" y="836088"/>
                  </a:lnTo>
                  <a:lnTo>
                    <a:pt x="1270897" y="868462"/>
                  </a:lnTo>
                  <a:lnTo>
                    <a:pt x="1229842" y="889693"/>
                  </a:lnTo>
                  <a:lnTo>
                    <a:pt x="1182571" y="897318"/>
                  </a:lnTo>
                  <a:lnTo>
                    <a:pt x="149555" y="897318"/>
                  </a:lnTo>
                  <a:lnTo>
                    <a:pt x="102284" y="889693"/>
                  </a:lnTo>
                  <a:lnTo>
                    <a:pt x="61229" y="868462"/>
                  </a:lnTo>
                  <a:lnTo>
                    <a:pt x="28855" y="836088"/>
                  </a:lnTo>
                  <a:lnTo>
                    <a:pt x="7624" y="795033"/>
                  </a:lnTo>
                  <a:lnTo>
                    <a:pt x="0" y="747762"/>
                  </a:lnTo>
                  <a:lnTo>
                    <a:pt x="0" y="149555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459128" y="2336916"/>
              <a:ext cx="166370" cy="182880"/>
            </a:xfrm>
            <a:custGeom>
              <a:avLst/>
              <a:gdLst/>
              <a:ahLst/>
              <a:cxnLst/>
              <a:rect l="l" t="t" r="r" b="b"/>
              <a:pathLst>
                <a:path w="166370" h="182880">
                  <a:moveTo>
                    <a:pt x="0" y="0"/>
                  </a:moveTo>
                  <a:lnTo>
                    <a:pt x="0" y="182499"/>
                  </a:lnTo>
                  <a:lnTo>
                    <a:pt x="165773" y="9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630391" y="2969456"/>
              <a:ext cx="1332230" cy="1873250"/>
            </a:xfrm>
            <a:custGeom>
              <a:avLst/>
              <a:gdLst/>
              <a:ahLst/>
              <a:cxnLst/>
              <a:rect l="l" t="t" r="r" b="b"/>
              <a:pathLst>
                <a:path w="1332229" h="1873250">
                  <a:moveTo>
                    <a:pt x="0" y="222025"/>
                  </a:moveTo>
                  <a:lnTo>
                    <a:pt x="4510" y="177279"/>
                  </a:lnTo>
                  <a:lnTo>
                    <a:pt x="17447" y="135602"/>
                  </a:lnTo>
                  <a:lnTo>
                    <a:pt x="37918" y="97888"/>
                  </a:lnTo>
                  <a:lnTo>
                    <a:pt x="65029" y="65029"/>
                  </a:lnTo>
                  <a:lnTo>
                    <a:pt x="97888" y="37918"/>
                  </a:lnTo>
                  <a:lnTo>
                    <a:pt x="135603" y="17447"/>
                  </a:lnTo>
                  <a:lnTo>
                    <a:pt x="177279" y="4510"/>
                  </a:lnTo>
                  <a:lnTo>
                    <a:pt x="222025" y="0"/>
                  </a:lnTo>
                  <a:lnTo>
                    <a:pt x="1110101" y="0"/>
                  </a:lnTo>
                  <a:lnTo>
                    <a:pt x="1154847" y="4510"/>
                  </a:lnTo>
                  <a:lnTo>
                    <a:pt x="1196524" y="17447"/>
                  </a:lnTo>
                  <a:lnTo>
                    <a:pt x="1234238" y="37918"/>
                  </a:lnTo>
                  <a:lnTo>
                    <a:pt x="1267097" y="65029"/>
                  </a:lnTo>
                  <a:lnTo>
                    <a:pt x="1294208" y="97888"/>
                  </a:lnTo>
                  <a:lnTo>
                    <a:pt x="1314679" y="135602"/>
                  </a:lnTo>
                  <a:lnTo>
                    <a:pt x="1327616" y="177279"/>
                  </a:lnTo>
                  <a:lnTo>
                    <a:pt x="1332127" y="222025"/>
                  </a:lnTo>
                  <a:lnTo>
                    <a:pt x="1332127" y="1651109"/>
                  </a:lnTo>
                  <a:lnTo>
                    <a:pt x="1327616" y="1695855"/>
                  </a:lnTo>
                  <a:lnTo>
                    <a:pt x="1314679" y="1737531"/>
                  </a:lnTo>
                  <a:lnTo>
                    <a:pt x="1294208" y="1775245"/>
                  </a:lnTo>
                  <a:lnTo>
                    <a:pt x="1267097" y="1808104"/>
                  </a:lnTo>
                  <a:lnTo>
                    <a:pt x="1234238" y="1835215"/>
                  </a:lnTo>
                  <a:lnTo>
                    <a:pt x="1196524" y="1855686"/>
                  </a:lnTo>
                  <a:lnTo>
                    <a:pt x="1154847" y="1868623"/>
                  </a:lnTo>
                  <a:lnTo>
                    <a:pt x="1110101" y="1873134"/>
                  </a:lnTo>
                  <a:lnTo>
                    <a:pt x="222025" y="1873134"/>
                  </a:lnTo>
                  <a:lnTo>
                    <a:pt x="177279" y="1868623"/>
                  </a:lnTo>
                  <a:lnTo>
                    <a:pt x="135603" y="1855686"/>
                  </a:lnTo>
                  <a:lnTo>
                    <a:pt x="97888" y="1835215"/>
                  </a:lnTo>
                  <a:lnTo>
                    <a:pt x="65029" y="1808104"/>
                  </a:lnTo>
                  <a:lnTo>
                    <a:pt x="37918" y="1775245"/>
                  </a:lnTo>
                  <a:lnTo>
                    <a:pt x="17447" y="1737531"/>
                  </a:lnTo>
                  <a:lnTo>
                    <a:pt x="4510" y="1695855"/>
                  </a:lnTo>
                  <a:lnTo>
                    <a:pt x="0" y="1651109"/>
                  </a:lnTo>
                  <a:lnTo>
                    <a:pt x="0" y="222025"/>
                  </a:lnTo>
                  <a:close/>
                </a:path>
              </a:pathLst>
            </a:custGeom>
            <a:ln w="12693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459128" y="3525431"/>
              <a:ext cx="166370" cy="182880"/>
            </a:xfrm>
            <a:custGeom>
              <a:avLst/>
              <a:gdLst/>
              <a:ahLst/>
              <a:cxnLst/>
              <a:rect l="l" t="t" r="r" b="b"/>
              <a:pathLst>
                <a:path w="166370" h="182879">
                  <a:moveTo>
                    <a:pt x="0" y="0"/>
                  </a:moveTo>
                  <a:lnTo>
                    <a:pt x="0" y="182486"/>
                  </a:lnTo>
                  <a:lnTo>
                    <a:pt x="165773" y="9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217257" y="2005077"/>
            <a:ext cx="75882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7785">
              <a:lnSpc>
                <a:spcPts val="2110"/>
              </a:lnSpc>
              <a:spcBef>
                <a:spcPts val="210"/>
              </a:spcBef>
            </a:pPr>
            <a:r>
              <a:rPr spc="-5" dirty="0">
                <a:latin typeface="Calibri"/>
                <a:cs typeface="Calibri"/>
              </a:rPr>
              <a:t>Access </a:t>
            </a:r>
            <a:r>
              <a:rPr spc="-3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hod</a:t>
            </a:r>
            <a:endParaRPr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622232" y="2111755"/>
            <a:ext cx="975994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29259" marR="5080" indent="-417195">
              <a:lnSpc>
                <a:spcPts val="2090"/>
              </a:lnSpc>
              <a:spcBef>
                <a:spcPts val="225"/>
              </a:spcBef>
            </a:pPr>
            <a:r>
              <a:rPr dirty="0">
                <a:latin typeface="Calibri"/>
                <a:cs typeface="Calibri"/>
              </a:rPr>
              <a:t>Con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>
                <a:latin typeface="Calibri"/>
                <a:cs typeface="Calibri"/>
              </a:rPr>
              <a:t>er  2</a:t>
            </a:r>
            <a:endParaRPr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16584" y="3105327"/>
            <a:ext cx="1599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Calibri"/>
                <a:cs typeface="Calibri"/>
              </a:rPr>
              <a:t>Networks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&amp;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PSPs</a:t>
            </a:r>
            <a:endParaRPr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12377" y="3102356"/>
            <a:ext cx="97599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29259" marR="5080" indent="-417195">
              <a:lnSpc>
                <a:spcPts val="2110"/>
              </a:lnSpc>
              <a:spcBef>
                <a:spcPts val="210"/>
              </a:spcBef>
            </a:pPr>
            <a:r>
              <a:rPr dirty="0">
                <a:latin typeface="Calibri"/>
                <a:cs typeface="Calibri"/>
              </a:rPr>
              <a:t>Con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dirty="0">
                <a:latin typeface="Calibri"/>
                <a:cs typeface="Calibri"/>
              </a:rPr>
              <a:t>er  1</a:t>
            </a:r>
            <a:endParaRPr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57714" y="3397937"/>
            <a:ext cx="662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02235" marR="5080" indent="-90170">
              <a:lnSpc>
                <a:spcPts val="2110"/>
              </a:lnSpc>
              <a:spcBef>
                <a:spcPts val="210"/>
              </a:spcBef>
            </a:pPr>
            <a:r>
              <a:rPr spc="-5" dirty="0">
                <a:latin typeface="Calibri"/>
                <a:cs typeface="Calibri"/>
              </a:rPr>
              <a:t>Iss</a:t>
            </a:r>
            <a:r>
              <a:rPr spc="5"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ng  </a:t>
            </a:r>
            <a:r>
              <a:rPr spc="-5" dirty="0">
                <a:latin typeface="Calibri"/>
                <a:cs typeface="Calibri"/>
              </a:rPr>
              <a:t>Bank</a:t>
            </a:r>
            <a:endParaRPr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643218" y="3742435"/>
            <a:ext cx="933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latin typeface="Calibri"/>
                <a:cs typeface="Calibri"/>
              </a:rPr>
              <a:t>Merchant</a:t>
            </a:r>
            <a:endParaRPr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96245" y="3105327"/>
            <a:ext cx="1958975" cy="122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>
              <a:spcBef>
                <a:spcPts val="100"/>
              </a:spcBef>
            </a:pPr>
            <a:r>
              <a:rPr spc="-15" dirty="0">
                <a:latin typeface="Calibri"/>
                <a:cs typeface="Calibri"/>
              </a:rPr>
              <a:t>Payment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Instrument</a:t>
            </a:r>
            <a:endParaRPr>
              <a:latin typeface="Calibri"/>
              <a:cs typeface="Calibri"/>
            </a:endParaRPr>
          </a:p>
          <a:p>
            <a:pPr marL="12700" marR="1274445">
              <a:spcBef>
                <a:spcPts val="55"/>
              </a:spcBef>
            </a:pPr>
            <a:r>
              <a:rPr sz="1000" spc="-5" dirty="0">
                <a:latin typeface="Calibri"/>
                <a:cs typeface="Calibri"/>
              </a:rPr>
              <a:t>Checks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Credit Card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Debit Card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</a:t>
            </a:r>
            <a:r>
              <a:rPr sz="1000" dirty="0">
                <a:latin typeface="Calibri"/>
                <a:cs typeface="Calibri"/>
              </a:rPr>
              <a:t>re</a:t>
            </a:r>
            <a:r>
              <a:rPr sz="1000" spc="-5" dirty="0">
                <a:latin typeface="Calibri"/>
                <a:cs typeface="Calibri"/>
              </a:rPr>
              <a:t>pai</a:t>
            </a:r>
            <a:r>
              <a:rPr sz="1000" dirty="0">
                <a:latin typeface="Calibri"/>
                <a:cs typeface="Calibri"/>
              </a:rPr>
              <a:t>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</a:t>
            </a:r>
            <a:r>
              <a:rPr sz="1000" spc="-5" dirty="0">
                <a:latin typeface="Calibri"/>
                <a:cs typeface="Calibri"/>
              </a:rPr>
              <a:t>a</a:t>
            </a:r>
            <a:r>
              <a:rPr sz="1000" dirty="0">
                <a:latin typeface="Calibri"/>
                <a:cs typeface="Calibri"/>
              </a:rPr>
              <a:t>rd</a:t>
            </a:r>
            <a:endParaRPr sz="1000">
              <a:latin typeface="Calibri"/>
              <a:cs typeface="Calibri"/>
            </a:endParaRPr>
          </a:p>
          <a:p>
            <a:pPr marL="12700" marR="892175"/>
            <a:r>
              <a:rPr sz="1000" spc="-5" dirty="0">
                <a:latin typeface="Calibri"/>
                <a:cs typeface="Calibri"/>
              </a:rPr>
              <a:t>Payment</a:t>
            </a:r>
            <a:r>
              <a:rPr sz="1000" spc="-5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Instruction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Others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33602" y="3642869"/>
            <a:ext cx="1115060" cy="720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spcBef>
                <a:spcPts val="745"/>
              </a:spcBef>
            </a:pPr>
            <a:r>
              <a:rPr sz="1000" spc="-5" dirty="0">
                <a:latin typeface="Calibri"/>
                <a:cs typeface="Calibri"/>
              </a:rPr>
              <a:t>First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Data/Stripe/etc.</a:t>
            </a:r>
            <a:endParaRPr sz="1000">
              <a:latin typeface="Calibri"/>
              <a:cs typeface="Calibri"/>
            </a:endParaRPr>
          </a:p>
          <a:p>
            <a:pPr marL="50165" algn="ctr">
              <a:spcBef>
                <a:spcPts val="650"/>
              </a:spcBef>
            </a:pPr>
            <a:r>
              <a:rPr sz="1000" dirty="0">
                <a:latin typeface="Calibri"/>
                <a:cs typeface="Calibri"/>
              </a:rPr>
              <a:t>ACH</a:t>
            </a:r>
            <a:endParaRPr sz="1000">
              <a:latin typeface="Calibri"/>
              <a:cs typeface="Calibri"/>
            </a:endParaRPr>
          </a:p>
          <a:p>
            <a:pPr marL="21590" algn="ctr">
              <a:spcBef>
                <a:spcPts val="575"/>
              </a:spcBef>
            </a:pPr>
            <a:r>
              <a:rPr sz="1000" spc="-5" dirty="0">
                <a:latin typeface="Calibri"/>
                <a:cs typeface="Calibri"/>
              </a:rPr>
              <a:t>Other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56491" y="4531867"/>
            <a:ext cx="2284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Cryptocurrency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(Bitcoin)</a:t>
            </a:r>
            <a:endParaRPr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7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237392"/>
            <a:ext cx="5855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Global</a:t>
            </a:r>
            <a:r>
              <a:rPr sz="3600" spc="-40" dirty="0"/>
              <a:t> </a:t>
            </a:r>
            <a:r>
              <a:rPr sz="3600" spc="-35" dirty="0"/>
              <a:t>Payment </a:t>
            </a:r>
            <a:r>
              <a:rPr sz="3600" spc="-55" dirty="0"/>
              <a:t>Trends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14876" y="1318639"/>
            <a:ext cx="11081385" cy="5257165"/>
            <a:chOff x="681926" y="1235710"/>
            <a:chExt cx="11081385" cy="5257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926" y="2104136"/>
              <a:ext cx="11081283" cy="43887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202" y="1235710"/>
              <a:ext cx="10212733" cy="8796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4865" y="6604382"/>
            <a:ext cx="73767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20" dirty="0">
                <a:latin typeface="Calibri"/>
                <a:cs typeface="Calibri"/>
              </a:rPr>
              <a:t>©</a:t>
            </a:r>
            <a:r>
              <a:rPr sz="900" spc="5" dirty="0">
                <a:latin typeface="Calibri"/>
                <a:cs typeface="Calibri"/>
              </a:rPr>
              <a:t> Worldpay.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45" dirty="0">
                <a:latin typeface="Calibri"/>
                <a:cs typeface="Calibri"/>
              </a:rPr>
              <a:t>All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reserved.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30" dirty="0">
                <a:latin typeface="Calibri"/>
                <a:cs typeface="Calibri"/>
              </a:rPr>
              <a:t>This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content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excluded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from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our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Creative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Commons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license.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For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more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information,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5" dirty="0">
                <a:latin typeface="Calibri"/>
                <a:cs typeface="Calibri"/>
              </a:rPr>
              <a:t>see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https://ocw.mit.edu/help/faq-fair-use/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4670" y="6569964"/>
            <a:ext cx="43376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‘Global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Payments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2020’,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Worldpay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(2/27/20)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320141"/>
            <a:ext cx="79273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North</a:t>
            </a:r>
            <a:r>
              <a:rPr sz="3600" spc="-25" dirty="0"/>
              <a:t> </a:t>
            </a:r>
            <a:r>
              <a:rPr sz="3600" spc="-5" dirty="0"/>
              <a:t>America</a:t>
            </a:r>
            <a:r>
              <a:rPr sz="3600" spc="-15" dirty="0"/>
              <a:t> </a:t>
            </a:r>
            <a:r>
              <a:rPr sz="3600" spc="-35" dirty="0"/>
              <a:t>Payment</a:t>
            </a:r>
            <a:r>
              <a:rPr sz="3600" spc="-25" dirty="0"/>
              <a:t> </a:t>
            </a:r>
            <a:r>
              <a:rPr sz="3600" spc="-55" dirty="0"/>
              <a:t>Trends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7071" y="1393467"/>
            <a:ext cx="9784846" cy="6812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988" y="2196224"/>
            <a:ext cx="11177625" cy="42966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52" y="6336206"/>
            <a:ext cx="4337685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851535" algn="r">
              <a:spcBef>
                <a:spcPts val="420"/>
              </a:spcBef>
            </a:pPr>
            <a:r>
              <a:rPr sz="800" spc="-5" dirty="0"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‘Global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Payments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2020’,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Worldpay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(2/27/20)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7204" y="6582563"/>
            <a:ext cx="73767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120" dirty="0">
                <a:latin typeface="Calibri"/>
                <a:cs typeface="Calibri"/>
              </a:rPr>
              <a:t>©</a:t>
            </a:r>
            <a:r>
              <a:rPr sz="900" spc="5" dirty="0">
                <a:latin typeface="Calibri"/>
                <a:cs typeface="Calibri"/>
              </a:rPr>
              <a:t> Worldpay.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45" dirty="0">
                <a:latin typeface="Calibri"/>
                <a:cs typeface="Calibri"/>
              </a:rPr>
              <a:t>All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rights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25" dirty="0">
                <a:latin typeface="Calibri"/>
                <a:cs typeface="Calibri"/>
              </a:rPr>
              <a:t>reserved.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30" dirty="0">
                <a:latin typeface="Calibri"/>
                <a:cs typeface="Calibri"/>
              </a:rPr>
              <a:t>This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content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5" dirty="0">
                <a:latin typeface="Calibri"/>
                <a:cs typeface="Calibri"/>
              </a:rPr>
              <a:t>is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excluded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from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our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Creative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15" dirty="0">
                <a:latin typeface="Calibri"/>
                <a:cs typeface="Calibri"/>
              </a:rPr>
              <a:t>Commons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license.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20" dirty="0">
                <a:latin typeface="Calibri"/>
                <a:cs typeface="Calibri"/>
              </a:rPr>
              <a:t>For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15" dirty="0">
                <a:latin typeface="Calibri"/>
                <a:cs typeface="Calibri"/>
              </a:rPr>
              <a:t>more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information,</a:t>
            </a:r>
            <a:r>
              <a:rPr sz="900" spc="10" dirty="0">
                <a:latin typeface="Calibri"/>
                <a:cs typeface="Calibri"/>
              </a:rPr>
              <a:t> </a:t>
            </a:r>
            <a:r>
              <a:rPr sz="900" spc="-55" dirty="0">
                <a:latin typeface="Calibri"/>
                <a:cs typeface="Calibri"/>
              </a:rPr>
              <a:t>see</a:t>
            </a:r>
            <a:r>
              <a:rPr sz="900" spc="5" dirty="0"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https://ocw.mit.edu/help/faq-fair-use/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283262"/>
            <a:ext cx="52190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U.S.</a:t>
            </a:r>
            <a:r>
              <a:rPr sz="3600" spc="-35" dirty="0"/>
              <a:t> Payment </a:t>
            </a:r>
            <a:r>
              <a:rPr sz="3600" spc="-55" dirty="0"/>
              <a:t>Trends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8515" y="1310693"/>
            <a:ext cx="10448084" cy="23671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4037" y="4073473"/>
            <a:ext cx="10448189" cy="23671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926" y="6628612"/>
            <a:ext cx="308800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0" dirty="0">
                <a:latin typeface="SimSun"/>
                <a:cs typeface="SimSun"/>
              </a:rPr>
              <a:t>Courtesy</a:t>
            </a:r>
            <a:r>
              <a:rPr sz="1000" spc="-275" dirty="0">
                <a:latin typeface="SimSun"/>
                <a:cs typeface="SimSun"/>
              </a:rPr>
              <a:t> </a:t>
            </a:r>
            <a:r>
              <a:rPr sz="1000" spc="-100" dirty="0">
                <a:latin typeface="SimSun"/>
                <a:cs typeface="SimSun"/>
              </a:rPr>
              <a:t>of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80" dirty="0">
                <a:latin typeface="SimSun"/>
                <a:cs typeface="SimSun"/>
              </a:rPr>
              <a:t>the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80" dirty="0">
                <a:latin typeface="SimSun"/>
                <a:cs typeface="SimSun"/>
              </a:rPr>
              <a:t>Federal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60" dirty="0">
                <a:latin typeface="SimSun"/>
                <a:cs typeface="SimSun"/>
              </a:rPr>
              <a:t>Reserve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dirty="0">
                <a:latin typeface="SimSun"/>
                <a:cs typeface="SimSun"/>
              </a:rPr>
              <a:t>and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185" dirty="0">
                <a:latin typeface="SimSun"/>
                <a:cs typeface="SimSun"/>
              </a:rPr>
              <a:t>is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95" dirty="0">
                <a:latin typeface="SimSun"/>
                <a:cs typeface="SimSun"/>
              </a:rPr>
              <a:t>in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80" dirty="0">
                <a:latin typeface="SimSun"/>
                <a:cs typeface="SimSun"/>
              </a:rPr>
              <a:t>the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85" dirty="0">
                <a:latin typeface="SimSun"/>
                <a:cs typeface="SimSun"/>
              </a:rPr>
              <a:t>public</a:t>
            </a:r>
            <a:r>
              <a:rPr sz="1000" spc="-270" dirty="0">
                <a:latin typeface="SimSun"/>
                <a:cs typeface="SimSun"/>
              </a:rPr>
              <a:t> </a:t>
            </a:r>
            <a:r>
              <a:rPr sz="1000" spc="-25" dirty="0">
                <a:latin typeface="SimSun"/>
                <a:cs typeface="SimSun"/>
              </a:rPr>
              <a:t>domain.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0111" y="6569964"/>
            <a:ext cx="50825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2019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spc="-5" dirty="0">
                <a:latin typeface="Calibri"/>
                <a:cs typeface="Calibri"/>
              </a:rPr>
              <a:t> Reserve </a:t>
            </a:r>
            <a:r>
              <a:rPr sz="1400" spc="-10" dirty="0">
                <a:latin typeface="Calibri"/>
                <a:cs typeface="Calibri"/>
              </a:rPr>
              <a:t>Payments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Study’,</a:t>
            </a:r>
            <a:r>
              <a:rPr sz="1400" spc="-5" dirty="0">
                <a:latin typeface="Calibri"/>
                <a:cs typeface="Calibri"/>
              </a:rPr>
              <a:t> (December </a:t>
            </a:r>
            <a:r>
              <a:rPr sz="1400" dirty="0">
                <a:latin typeface="Calibri"/>
                <a:cs typeface="Calibri"/>
              </a:rPr>
              <a:t>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000" y="1295400"/>
            <a:ext cx="6324600" cy="39150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0201" y="5623754"/>
            <a:ext cx="8719185" cy="8532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209">
              <a:lnSpc>
                <a:spcPts val="4250"/>
              </a:lnSpc>
              <a:spcBef>
                <a:spcPts val="100"/>
              </a:spcBef>
              <a:tabLst>
                <a:tab pos="6029325" algn="l"/>
              </a:tabLst>
            </a:pP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</a:t>
            </a:r>
            <a:r>
              <a:rPr sz="1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sz="1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opening</a:t>
            </a:r>
            <a:r>
              <a:rPr sz="14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130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Columbia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Pictures.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rights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reserved.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our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Commons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license. For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information, see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https://ocw.mit.edu/help/faq-fair-use/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4800" y="6781800"/>
            <a:ext cx="2887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2437765" algn="l"/>
              </a:tabLst>
            </a:pP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3600" b="1" spc="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3600" b="1" spc="-8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3600" b="1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sz="3600" b="1" spc="-170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7" baseline="-13888" dirty="0">
                <a:latin typeface="Arial MT"/>
                <a:cs typeface="Arial MT"/>
              </a:rPr>
              <a:t>5</a:t>
            </a:r>
            <a:r>
              <a:rPr sz="1200" baseline="-13888" dirty="0">
                <a:latin typeface="Arial MT"/>
                <a:cs typeface="Arial MT"/>
              </a:rPr>
              <a:t>	</a:t>
            </a:r>
            <a:r>
              <a:rPr sz="3600" b="1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96487"/>
            <a:ext cx="6518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U.S.</a:t>
            </a:r>
            <a:r>
              <a:rPr sz="3600" spc="-20" dirty="0"/>
              <a:t> </a:t>
            </a:r>
            <a:r>
              <a:rPr sz="3600" spc="-15" dirty="0"/>
              <a:t>Card</a:t>
            </a:r>
            <a:r>
              <a:rPr sz="3600" spc="-25" dirty="0"/>
              <a:t> </a:t>
            </a:r>
            <a:r>
              <a:rPr sz="3600" spc="-35" dirty="0"/>
              <a:t>Payment</a:t>
            </a:r>
            <a:r>
              <a:rPr sz="3600" spc="-25" dirty="0"/>
              <a:t> </a:t>
            </a:r>
            <a:r>
              <a:rPr sz="3600" spc="-55" dirty="0"/>
              <a:t>Trends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1" y="1547070"/>
            <a:ext cx="5102691" cy="46571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4390" y="1547071"/>
            <a:ext cx="4804589" cy="47284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35305" y="6296646"/>
            <a:ext cx="4792345" cy="5124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spcBef>
                <a:spcPts val="495"/>
              </a:spcBef>
            </a:pPr>
            <a:r>
              <a:rPr sz="1000" spc="-55" dirty="0">
                <a:latin typeface="SimSun"/>
                <a:cs typeface="SimSun"/>
              </a:rPr>
              <a:t>Courtesy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spc="-100" dirty="0">
                <a:latin typeface="SimSun"/>
                <a:cs typeface="SimSun"/>
              </a:rPr>
              <a:t>of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spc="-85" dirty="0">
                <a:latin typeface="SimSun"/>
                <a:cs typeface="SimSun"/>
              </a:rPr>
              <a:t>the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spc="-80" dirty="0">
                <a:latin typeface="SimSun"/>
                <a:cs typeface="SimSun"/>
              </a:rPr>
              <a:t>Federal</a:t>
            </a:r>
            <a:r>
              <a:rPr sz="1000" spc="-280" dirty="0">
                <a:latin typeface="SimSun"/>
                <a:cs typeface="SimSun"/>
              </a:rPr>
              <a:t> </a:t>
            </a:r>
            <a:r>
              <a:rPr sz="1000" spc="-65" dirty="0">
                <a:latin typeface="SimSun"/>
                <a:cs typeface="SimSun"/>
              </a:rPr>
              <a:t>Reserve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dirty="0">
                <a:latin typeface="SimSun"/>
                <a:cs typeface="SimSun"/>
              </a:rPr>
              <a:t>and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spc="-185" dirty="0">
                <a:latin typeface="SimSun"/>
                <a:cs typeface="SimSun"/>
              </a:rPr>
              <a:t>is</a:t>
            </a:r>
            <a:r>
              <a:rPr sz="1000" spc="-280" dirty="0">
                <a:latin typeface="SimSun"/>
                <a:cs typeface="SimSun"/>
              </a:rPr>
              <a:t> </a:t>
            </a:r>
            <a:r>
              <a:rPr sz="1000" spc="-95" dirty="0">
                <a:latin typeface="SimSun"/>
                <a:cs typeface="SimSun"/>
              </a:rPr>
              <a:t>in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spc="-85" dirty="0">
                <a:latin typeface="SimSun"/>
                <a:cs typeface="SimSun"/>
              </a:rPr>
              <a:t>the</a:t>
            </a:r>
            <a:r>
              <a:rPr sz="1000" spc="-285" dirty="0">
                <a:latin typeface="SimSun"/>
                <a:cs typeface="SimSun"/>
              </a:rPr>
              <a:t> </a:t>
            </a:r>
            <a:r>
              <a:rPr sz="1000" spc="-90" dirty="0">
                <a:latin typeface="SimSun"/>
                <a:cs typeface="SimSun"/>
              </a:rPr>
              <a:t>public</a:t>
            </a:r>
            <a:r>
              <a:rPr sz="1000" spc="-280" dirty="0">
                <a:latin typeface="SimSun"/>
                <a:cs typeface="SimSun"/>
              </a:rPr>
              <a:t> </a:t>
            </a:r>
            <a:r>
              <a:rPr sz="1000" spc="-30" dirty="0">
                <a:latin typeface="SimSun"/>
                <a:cs typeface="SimSun"/>
              </a:rPr>
              <a:t>domain.</a:t>
            </a:r>
            <a:endParaRPr sz="1000">
              <a:latin typeface="SimSun"/>
              <a:cs typeface="SimSun"/>
            </a:endParaRPr>
          </a:p>
          <a:p>
            <a:pPr marL="908050">
              <a:spcBef>
                <a:spcPts val="555"/>
              </a:spcBef>
            </a:pPr>
            <a:r>
              <a:rPr sz="1400" spc="-5" dirty="0">
                <a:latin typeface="Calibri"/>
                <a:cs typeface="Calibri"/>
              </a:rPr>
              <a:t>Note: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Includes General Purposes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</a:t>
            </a:r>
            <a:r>
              <a:rPr sz="1400" dirty="0">
                <a:latin typeface="Calibri"/>
                <a:cs typeface="Calibri"/>
              </a:rPr>
              <a:t> &amp;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Debit </a:t>
            </a:r>
            <a:r>
              <a:rPr sz="1400" spc="-5" dirty="0">
                <a:latin typeface="Calibri"/>
                <a:cs typeface="Calibri"/>
              </a:rPr>
              <a:t>Cards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0115" y="6336206"/>
            <a:ext cx="5055235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77240" algn="r">
              <a:spcBef>
                <a:spcPts val="420"/>
              </a:spcBef>
            </a:pPr>
            <a:r>
              <a:rPr sz="800" spc="-5" dirty="0">
                <a:latin typeface="Arial MT"/>
                <a:cs typeface="Arial MT"/>
              </a:rPr>
              <a:t>11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2019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Federal</a:t>
            </a:r>
            <a:r>
              <a:rPr sz="1400" spc="-5" dirty="0">
                <a:latin typeface="Calibri"/>
                <a:cs typeface="Calibri"/>
              </a:rPr>
              <a:t> Reserve </a:t>
            </a:r>
            <a:r>
              <a:rPr sz="1400" spc="-10" dirty="0">
                <a:latin typeface="Calibri"/>
                <a:cs typeface="Calibri"/>
              </a:rPr>
              <a:t>Payments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Study’</a:t>
            </a:r>
            <a:r>
              <a:rPr sz="1400" spc="-5" dirty="0">
                <a:latin typeface="Calibri"/>
                <a:cs typeface="Calibri"/>
              </a:rPr>
              <a:t> (December </a:t>
            </a:r>
            <a:r>
              <a:rPr sz="1400" dirty="0">
                <a:latin typeface="Calibri"/>
                <a:cs typeface="Calibri"/>
              </a:rPr>
              <a:t>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838200"/>
            <a:ext cx="744283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Payment</a:t>
            </a:r>
            <a:r>
              <a:rPr sz="4000" spc="-25" dirty="0"/>
              <a:t> </a:t>
            </a:r>
            <a:r>
              <a:rPr sz="4000" spc="-40" dirty="0"/>
              <a:t>System</a:t>
            </a:r>
            <a:r>
              <a:rPr sz="4000" spc="-25" dirty="0"/>
              <a:t> </a:t>
            </a:r>
            <a:r>
              <a:rPr sz="4000" spc="-20" dirty="0"/>
              <a:t>‘Pain </a:t>
            </a:r>
            <a:r>
              <a:rPr sz="4000" spc="-25" dirty="0"/>
              <a:t>Points’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965200" y="2062481"/>
            <a:ext cx="4337050" cy="3649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Chargebacks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815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815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Inclusion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0168" y="6669990"/>
            <a:ext cx="1384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729590"/>
            <a:ext cx="89166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Credit</a:t>
            </a:r>
            <a:r>
              <a:rPr sz="3600" spc="-20" dirty="0"/>
              <a:t> </a:t>
            </a:r>
            <a:r>
              <a:rPr sz="3600" spc="-15" dirty="0"/>
              <a:t>Card</a:t>
            </a:r>
            <a:r>
              <a:rPr sz="3600" spc="-20" dirty="0"/>
              <a:t> </a:t>
            </a:r>
            <a:r>
              <a:rPr sz="3600" spc="-35" dirty="0"/>
              <a:t>Transaction</a:t>
            </a:r>
            <a:r>
              <a:rPr sz="3600" spc="-20" dirty="0"/>
              <a:t> </a:t>
            </a:r>
            <a:r>
              <a:rPr sz="3600" spc="-25" dirty="0"/>
              <a:t>Breakdown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526971" y="2019300"/>
            <a:ext cx="407542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Typical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$100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8231" y="3449074"/>
            <a:ext cx="11184166" cy="11329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2000" y="6423113"/>
            <a:ext cx="51923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9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sz="9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Bloomberg.</a:t>
            </a:r>
            <a:r>
              <a:rPr sz="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rights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reserved.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license.</a:t>
            </a:r>
            <a:r>
              <a:rPr sz="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9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</a:t>
            </a:r>
            <a:r>
              <a:rPr sz="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sz="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15" dirty="0">
                <a:solidFill>
                  <a:srgbClr val="3F54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https://ocw.mit.edu/help/faq-fair-use/</a:t>
            </a:r>
            <a:endParaRPr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4659" y="6336206"/>
            <a:ext cx="6417310" cy="423193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23265" algn="r">
              <a:spcBef>
                <a:spcPts val="42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60"/>
              </a:spcBef>
            </a:pP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sz="12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</a:t>
            </a:r>
            <a:r>
              <a:rPr sz="12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12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Apps</a:t>
            </a:r>
            <a:r>
              <a:rPr sz="12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U.S.</a:t>
            </a:r>
            <a:r>
              <a:rPr sz="12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Bankers</a:t>
            </a:r>
            <a:r>
              <a:rPr sz="12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Nightmares</a:t>
            </a:r>
            <a:r>
              <a:rPr sz="1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Bloomberg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(5/23/18)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26" y="347579"/>
            <a:ext cx="8545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9375" algn="l"/>
              </a:tabLst>
            </a:pPr>
            <a:r>
              <a:rPr sz="3600" spc="-35" dirty="0"/>
              <a:t>Payments</a:t>
            </a:r>
            <a:r>
              <a:rPr lang="en-US" sz="3600" spc="-35" dirty="0"/>
              <a:t> </a:t>
            </a:r>
            <a:r>
              <a:rPr sz="3600" spc="-5" dirty="0"/>
              <a:t>Global</a:t>
            </a:r>
            <a:r>
              <a:rPr sz="3600" spc="-25" dirty="0"/>
              <a:t> Revenues </a:t>
            </a:r>
            <a:r>
              <a:rPr sz="3600" dirty="0"/>
              <a:t>-</a:t>
            </a:r>
            <a:r>
              <a:rPr sz="3600" spc="-15" dirty="0"/>
              <a:t> </a:t>
            </a:r>
            <a:r>
              <a:rPr sz="3600" spc="5" dirty="0"/>
              <a:t>2018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393585" y="1262747"/>
            <a:ext cx="10515600" cy="5471160"/>
            <a:chOff x="838200" y="1387366"/>
            <a:chExt cx="10515600" cy="5471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442" y="1387366"/>
              <a:ext cx="10456355" cy="46789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6093396"/>
              <a:ext cx="4723305" cy="76460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300683" y="6148958"/>
            <a:ext cx="54889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McKinsey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Company.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rights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reserved.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 license.</a:t>
            </a:r>
            <a:endParaRPr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0684" y="6301358"/>
            <a:ext cx="34207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</a:t>
            </a:r>
            <a:r>
              <a:rPr sz="1000" spc="-5" dirty="0">
                <a:solidFill>
                  <a:srgbClr val="3F54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https://ocw.mit.edu/help/faq-fair-use/</a:t>
            </a:r>
            <a:endParaRPr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6216" y="6512052"/>
            <a:ext cx="57543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‘Global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2019’,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McKinsey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(9/1/19),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Revenues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515097"/>
            <a:ext cx="90557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Real</a:t>
            </a:r>
            <a:r>
              <a:rPr sz="3600" spc="-25" dirty="0"/>
              <a:t> </a:t>
            </a:r>
            <a:r>
              <a:rPr sz="3600" spc="-5" dirty="0"/>
              <a:t>Time</a:t>
            </a:r>
            <a:r>
              <a:rPr sz="3600" spc="-20" dirty="0"/>
              <a:t> </a:t>
            </a:r>
            <a:r>
              <a:rPr sz="3600" spc="-15" dirty="0"/>
              <a:t>Gross Settlements</a:t>
            </a:r>
            <a:r>
              <a:rPr sz="3600" spc="-20" dirty="0"/>
              <a:t> </a:t>
            </a:r>
            <a:r>
              <a:rPr sz="3600" spc="-30" dirty="0"/>
              <a:t>(RTGS)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270000" y="1680238"/>
            <a:ext cx="9917430" cy="405764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0665" marR="144145" indent="-228600">
              <a:lnSpc>
                <a:spcPct val="80000"/>
              </a:lnSpc>
              <a:spcBef>
                <a:spcPts val="7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Models: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(1970);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(1984);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Eurozone </a:t>
            </a:r>
            <a:r>
              <a:rPr sz="2400" spc="-5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(2002);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CNAPS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HVPS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spcBef>
                <a:spcPts val="8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marR="149860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SWIFT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(Society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Interbank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Financial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Telecommunications, </a:t>
            </a:r>
            <a:r>
              <a:rPr sz="2400" spc="-5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1973)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Interbank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‘Instant’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(24x7x365)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marR="5080" lvl="1" indent="-228600">
              <a:lnSpc>
                <a:spcPct val="80000"/>
              </a:lnSpc>
              <a:spcBef>
                <a:spcPts val="11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Australia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NPP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(2018);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IBPS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(2010);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Eurozone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(2018);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NEFT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(2019); </a:t>
            </a:r>
            <a:r>
              <a:rPr sz="2000" spc="-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Japan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Zengin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(2018);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Mexico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SPEI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(2015);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UK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(2011)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9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spcBef>
                <a:spcPts val="9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Clearing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House: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 lvl="1" indent="-228600">
              <a:spcBef>
                <a:spcPts val="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Reserve: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FedNow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(announced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5737" y="6336206"/>
            <a:ext cx="9257665" cy="3924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824865" algn="r">
              <a:spcBef>
                <a:spcPts val="420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60"/>
              </a:spcBef>
            </a:pP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‘Economic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impact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real-time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payments’,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Deloitte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(July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 &amp;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India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(12/6/19)</a:t>
            </a:r>
            <a:endParaRPr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717" y="434856"/>
            <a:ext cx="496824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65" dirty="0"/>
              <a:t>FinTech</a:t>
            </a:r>
            <a:r>
              <a:rPr sz="4000" spc="-25" dirty="0"/>
              <a:t> </a:t>
            </a:r>
            <a:r>
              <a:rPr sz="4000" dirty="0"/>
              <a:t>–</a:t>
            </a:r>
            <a:r>
              <a:rPr sz="4000" spc="-35" dirty="0"/>
              <a:t> Payments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786" y="2179256"/>
            <a:ext cx="1411906" cy="4973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1602" y="2121600"/>
            <a:ext cx="1368671" cy="6510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23266" y="2867659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5699" y="2864688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64094" y="2294793"/>
            <a:ext cx="632037" cy="2921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2331" y="2260240"/>
            <a:ext cx="1315499" cy="4211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54518" y="2861564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20555" y="2861564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42599" y="2864535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2811" y="1484884"/>
            <a:ext cx="12274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sz="2000" spc="-8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00753" y="2160283"/>
            <a:ext cx="1268982" cy="57333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290765" y="2861564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15341" y="2171584"/>
            <a:ext cx="1110821" cy="4692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970934" y="2861564"/>
            <a:ext cx="4895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50470" y="2298993"/>
            <a:ext cx="996316" cy="39740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97722" y="3828795"/>
            <a:ext cx="25095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sz="2000" spc="-8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Unicorns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11447" y="5272520"/>
            <a:ext cx="793085" cy="34390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1084" y="4530395"/>
            <a:ext cx="1810524" cy="3379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42145" y="4479952"/>
            <a:ext cx="1078264" cy="38090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60480" y="4427182"/>
            <a:ext cx="1119323" cy="51302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13016" y="4444247"/>
            <a:ext cx="949515" cy="52303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72436" y="4487483"/>
            <a:ext cx="921856" cy="37335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98292" y="5290240"/>
            <a:ext cx="1454100" cy="2271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47197" y="5180134"/>
            <a:ext cx="1621637" cy="39039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22390" y="5161845"/>
            <a:ext cx="696688" cy="44390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96887" y="4484814"/>
            <a:ext cx="1078263" cy="39501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488728" y="4510850"/>
            <a:ext cx="1168333" cy="3436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48272" y="5184573"/>
            <a:ext cx="1278848" cy="36037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77896" y="5337477"/>
            <a:ext cx="912460" cy="22776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59857" y="5184232"/>
            <a:ext cx="970934" cy="36238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906993" y="4441483"/>
            <a:ext cx="998961" cy="52204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1964707" y="6376874"/>
            <a:ext cx="1384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56461" y="6639191"/>
            <a:ext cx="77368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rights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reserved. This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 from 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Commons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license.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 </a:t>
            </a:r>
            <a:r>
              <a:rPr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</a:t>
            </a:r>
            <a:r>
              <a:rPr sz="800" dirty="0">
                <a:solidFill>
                  <a:srgbClr val="3F54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https://ocw.mit.edu/help/faq-fair-use/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892" y="838200"/>
            <a:ext cx="8746067" cy="46765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3046" y="6405257"/>
            <a:ext cx="5634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Brookings Institution. All rights reserved. </a:t>
            </a:r>
            <a:r>
              <a:rPr sz="1000" spc="-5" dirty="0">
                <a:latin typeface="Calibri"/>
                <a:cs typeface="Calibri"/>
              </a:rPr>
              <a:t>This </a:t>
            </a:r>
            <a:r>
              <a:rPr sz="1000" dirty="0">
                <a:latin typeface="Calibri"/>
                <a:cs typeface="Calibri"/>
              </a:rPr>
              <a:t>content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excluded </a:t>
            </a:r>
            <a:r>
              <a:rPr sz="1000" spc="-5" dirty="0">
                <a:latin typeface="Calibri"/>
                <a:cs typeface="Calibri"/>
              </a:rPr>
              <a:t>from our Creative Commons license. For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more</a:t>
            </a:r>
            <a:r>
              <a:rPr sz="1000" spc="-5" dirty="0">
                <a:latin typeface="Calibri"/>
                <a:cs typeface="Calibri"/>
              </a:rPr>
              <a:t> information, see </a:t>
            </a:r>
            <a:r>
              <a:rPr sz="1000" spc="-5" dirty="0">
                <a:solidFill>
                  <a:srgbClr val="3F54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3444" y="6336206"/>
            <a:ext cx="6221095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65810" algn="r">
              <a:spcBef>
                <a:spcPts val="420"/>
              </a:spcBef>
            </a:pPr>
            <a:r>
              <a:rPr sz="800" spc="-5" dirty="0">
                <a:latin typeface="Arial MT"/>
                <a:cs typeface="Arial MT"/>
              </a:rPr>
              <a:t>17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‘Is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China’s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new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payment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15" dirty="0">
                <a:latin typeface="Calibri"/>
                <a:cs typeface="Calibri"/>
              </a:rPr>
              <a:t>future?’,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Aaron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Klein,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Brookings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(6/16/19)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457200"/>
            <a:ext cx="5997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Facebook</a:t>
            </a:r>
            <a:r>
              <a:rPr sz="3600" spc="-35" dirty="0"/>
              <a:t> </a:t>
            </a:r>
            <a:r>
              <a:rPr sz="3600" dirty="0"/>
              <a:t>-</a:t>
            </a:r>
            <a:r>
              <a:rPr sz="3600" spc="-25" dirty="0"/>
              <a:t> </a:t>
            </a:r>
            <a:r>
              <a:rPr sz="3600" spc="-35" dirty="0"/>
              <a:t>Payments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461" y="1393443"/>
            <a:ext cx="9294139" cy="50609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9235">
              <a:spcBef>
                <a:spcPts val="36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(2009):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2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Currency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currencies,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Terminated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50"/>
              </a:spcBef>
              <a:buFont typeface="Arial MT"/>
              <a:buChar char="•"/>
            </a:pPr>
            <a:endParaRPr sz="2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6385">
              <a:lnSpc>
                <a:spcPts val="2615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Messenger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(2015):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lnSpc>
                <a:spcPts val="2605"/>
              </a:lnSpc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Charitable</a:t>
            </a:r>
            <a:r>
              <a:rPr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offered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US,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UK,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5650" lvl="1" indent="-286385">
              <a:lnSpc>
                <a:spcPts val="2630"/>
              </a:lnSpc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Terminated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5"/>
              </a:spcBef>
              <a:buFont typeface="Arial MT"/>
              <a:buChar char="•"/>
            </a:pP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835" indent="-286385">
              <a:lnSpc>
                <a:spcPts val="2615"/>
              </a:lnSpc>
              <a:buFont typeface="Arial MT"/>
              <a:buChar char="•"/>
              <a:tabLst>
                <a:tab pos="330835" algn="l"/>
                <a:tab pos="331470" algn="l"/>
              </a:tabLst>
            </a:pP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WhatsApp</a:t>
            </a: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(2018)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8035" lvl="1" indent="-286385">
              <a:lnSpc>
                <a:spcPts val="2605"/>
              </a:lnSpc>
              <a:buFont typeface="Arial MT"/>
              <a:buChar char="•"/>
              <a:tabLst>
                <a:tab pos="788035" algn="l"/>
                <a:tab pos="788670" algn="l"/>
              </a:tabLst>
            </a:pP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India,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Rolled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8035" lvl="1" indent="-286385">
              <a:lnSpc>
                <a:spcPts val="2630"/>
              </a:lnSpc>
              <a:buFont typeface="Arial MT"/>
              <a:buChar char="•"/>
              <a:tabLst>
                <a:tab pos="788035" algn="l"/>
                <a:tab pos="788670" algn="l"/>
              </a:tabLst>
            </a:pP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Accounts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Pending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Approvals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835" indent="-286385">
              <a:lnSpc>
                <a:spcPts val="2615"/>
              </a:lnSpc>
              <a:spcBef>
                <a:spcPts val="2210"/>
              </a:spcBef>
              <a:buFont typeface="Arial MT"/>
              <a:buChar char="•"/>
              <a:tabLst>
                <a:tab pos="330835" algn="l"/>
                <a:tab pos="331470" algn="l"/>
              </a:tabLst>
            </a:pP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sz="2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</a:t>
            </a:r>
            <a:r>
              <a:rPr sz="2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(2019)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8035" lvl="1" indent="-286385">
              <a:lnSpc>
                <a:spcPts val="2605"/>
              </a:lnSpc>
              <a:buFont typeface="Arial MT"/>
              <a:buChar char="•"/>
              <a:tabLst>
                <a:tab pos="788035" algn="l"/>
                <a:tab pos="788670" algn="l"/>
              </a:tabLst>
            </a:pP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Consolidated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Facebook,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Messenger,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sz="2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WhatsApp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88035" lvl="1" indent="-286385">
              <a:lnSpc>
                <a:spcPts val="2630"/>
              </a:lnSpc>
              <a:buFont typeface="Arial MT"/>
              <a:buChar char="•"/>
              <a:tabLst>
                <a:tab pos="788035" algn="l"/>
                <a:tab pos="788670" algn="l"/>
              </a:tabLst>
            </a:pP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Announced</a:t>
            </a:r>
            <a:r>
              <a:rPr sz="22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11/12/19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54938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357209"/>
            <a:ext cx="796988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Payment</a:t>
            </a:r>
            <a:r>
              <a:rPr sz="3600" spc="-40" dirty="0"/>
              <a:t> </a:t>
            </a:r>
            <a:r>
              <a:rPr sz="3600" spc="-5" dirty="0"/>
              <a:t>Companies</a:t>
            </a:r>
            <a:r>
              <a:rPr sz="3600" spc="-45" dirty="0"/>
              <a:t> </a:t>
            </a:r>
            <a:r>
              <a:rPr sz="3600" spc="-5" dirty="0"/>
              <a:t>Landscape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17039" y="1553971"/>
            <a:ext cx="11106150" cy="5294398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54000" marR="377825" indent="-2286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Banks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Networks: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1,000s of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(1784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now), </a:t>
            </a:r>
            <a:r>
              <a:rPr sz="20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Clearing House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(1853) 24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Banks;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UnionPay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(2002) 85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founding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0" marR="685165" indent="-228600">
              <a:lnSpc>
                <a:spcPts val="2620"/>
              </a:lnSpc>
              <a:spcBef>
                <a:spcPts val="1085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Companies: Visa (1958) $373B;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Mastercard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(1966) $268B; AmEx (1850) $76B; </a:t>
            </a:r>
            <a:r>
              <a:rPr sz="20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(1985)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$12B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0" marR="236220" indent="-228600">
              <a:lnSpc>
                <a:spcPts val="2590"/>
              </a:lnSpc>
              <a:spcBef>
                <a:spcPts val="1195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Providers: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Fidelity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(2001) $77B;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Fiserv </a:t>
            </a:r>
            <a:r>
              <a:rPr sz="20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(1984)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$67B;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(2000)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$45B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0" marR="400685" indent="-228600">
              <a:lnSpc>
                <a:spcPts val="2590"/>
              </a:lnSpc>
              <a:spcBef>
                <a:spcPts val="1225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Online,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Merchant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focused: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(1998) $124B;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Square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 $26B; </a:t>
            </a:r>
            <a:r>
              <a:rPr sz="20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Adyen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(2006) $26B; FleetCor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(2000) $19B;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Wirecard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(1999) $15B;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Union (1851)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$8B;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StoneCo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(2000)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$7B;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Euronet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(1994)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$4.7B; ACI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(1975)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0">
              <a:lnSpc>
                <a:spcPts val="258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$3.2B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0" marR="282575" indent="-228600">
              <a:lnSpc>
                <a:spcPts val="2590"/>
              </a:lnSpc>
              <a:spcBef>
                <a:spcPts val="1240"/>
              </a:spcBef>
              <a:buFont typeface="Arial MT"/>
              <a:buChar char="•"/>
              <a:tabLst>
                <a:tab pos="25400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Companies: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(2009) $35B;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Paytm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(2010)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$10B; Klarna (2005)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$5.5B;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 </a:t>
            </a:r>
            <a:r>
              <a:rPr sz="20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(2013)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$5.3B;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2013)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$4.9B;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TransferWise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(2010)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$3.5B;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Payoneer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(2005) $1+B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8405" marR="17780">
              <a:spcBef>
                <a:spcPts val="1615"/>
              </a:spcBef>
            </a:pP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Valuations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Bloomberg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(4/10/20);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100" spc="-412" baseline="31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20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100" spc="-412" baseline="31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1100" spc="-37" baseline="31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mpany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Valuations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Forbes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Crunchbase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latest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r>
              <a:rPr sz="1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announced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merger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46179"/>
            <a:ext cx="88722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Payment</a:t>
            </a:r>
            <a:r>
              <a:rPr sz="3600" spc="-20" dirty="0"/>
              <a:t> Company</a:t>
            </a:r>
            <a:r>
              <a:rPr sz="3600" spc="-10" dirty="0"/>
              <a:t> </a:t>
            </a:r>
            <a:r>
              <a:rPr sz="3600" spc="-25" dirty="0"/>
              <a:t>Recent</a:t>
            </a:r>
            <a:r>
              <a:rPr sz="3600" spc="-15" dirty="0"/>
              <a:t> </a:t>
            </a:r>
            <a:r>
              <a:rPr sz="3600" spc="-25" dirty="0"/>
              <a:t>Mergers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713332"/>
            <a:ext cx="10123170" cy="3951082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spcBef>
                <a:spcPts val="630"/>
              </a:spcBef>
            </a:pP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‘Incumbent’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Megadeals: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2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Fidelity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Worldpay: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$34B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$9B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Debt)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5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Fiserv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$22B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 $17B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Debt)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3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$21.5B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550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Worldline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Ingenico: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$8.6B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"/>
              </a:spcBef>
              <a:buFont typeface="Arial MT"/>
              <a:buChar char="•"/>
            </a:pP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"/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Aggregator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530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Visa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Plaid: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$5.3B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550"/>
              </a:spcBef>
              <a:buFont typeface="Arial MT"/>
              <a:buChar char="•"/>
              <a:tabLst>
                <a:tab pos="24257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Sofi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Galileo: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$1.2B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5522" y="6336206"/>
            <a:ext cx="4853940" cy="423193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60730" algn="r">
              <a:spcBef>
                <a:spcPts val="42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560"/>
              </a:spcBef>
            </a:pPr>
            <a:r>
              <a:rPr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Individual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announcements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Acquiring</a:t>
            </a:r>
            <a:r>
              <a:rPr sz="1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800" y="609601"/>
            <a:ext cx="117246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Early</a:t>
            </a:r>
            <a:r>
              <a:rPr dirty="0"/>
              <a:t> </a:t>
            </a:r>
            <a:r>
              <a:rPr spc="-15" dirty="0"/>
              <a:t>Cryptographic</a:t>
            </a:r>
            <a:r>
              <a:rPr dirty="0"/>
              <a:t> </a:t>
            </a:r>
            <a:r>
              <a:rPr spc="-15" dirty="0"/>
              <a:t>Digital</a:t>
            </a:r>
            <a:r>
              <a:rPr spc="-5" dirty="0"/>
              <a:t> </a:t>
            </a:r>
            <a:r>
              <a:rPr spc="-10" dirty="0"/>
              <a:t>Currencies </a:t>
            </a:r>
            <a:r>
              <a:rPr dirty="0"/>
              <a:t>…</a:t>
            </a:r>
            <a:r>
              <a:rPr spc="-5" dirty="0"/>
              <a:t> </a:t>
            </a:r>
            <a:r>
              <a:rPr spc="-25" dirty="0"/>
              <a:t>Failed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5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108200" y="1833089"/>
            <a:ext cx="9753600" cy="39927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9900" indent="-4572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Notable</a:t>
            </a:r>
            <a:r>
              <a:rPr sz="2400" spc="-3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Efforts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6465" lvl="1" indent="-457200">
              <a:spcBef>
                <a:spcPts val="33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DigiCash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(1994),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Mondex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(1994),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CyberCash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(1994)</a:t>
            </a:r>
          </a:p>
          <a:p>
            <a:pPr marL="926465" lvl="1" indent="-457200">
              <a:spcBef>
                <a:spcPts val="33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E-gold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(1996),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Hashcash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(1997)</a:t>
            </a:r>
          </a:p>
          <a:p>
            <a:pPr marL="926465" lvl="1" indent="-457200">
              <a:spcBef>
                <a:spcPts val="36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Gold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(1998),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B-Money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(1998),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Hurdles</a:t>
            </a:r>
            <a:endParaRPr lang="en-US" sz="2400" spc="-5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55700" lvl="1" indent="-457200">
              <a:buFont typeface="Arial" panose="020B0604020202020204" pitchFamily="34" charset="0"/>
              <a:buChar char="•"/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Merchant adoption</a:t>
            </a:r>
          </a:p>
          <a:p>
            <a:pPr marL="1155065" lvl="1" indent="-457200">
              <a:spcBef>
                <a:spcPts val="33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Centralization</a:t>
            </a:r>
          </a:p>
          <a:p>
            <a:pPr marL="1155065" lvl="1" indent="-457200">
              <a:spcBef>
                <a:spcPts val="33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Double Spending</a:t>
            </a:r>
          </a:p>
          <a:p>
            <a:pPr marL="1155065" lvl="1" indent="-457200">
              <a:spcBef>
                <a:spcPts val="335"/>
              </a:spcBef>
              <a:buFont typeface="Arial" panose="020B0604020202020204" pitchFamily="34" charset="0"/>
              <a:buChar char="•"/>
              <a:tabLst>
                <a:tab pos="241935" algn="l"/>
              </a:tabLst>
            </a:pPr>
            <a:r>
              <a:rPr sz="2400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73" y="494919"/>
            <a:ext cx="104946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Stablecoins </a:t>
            </a:r>
            <a:r>
              <a:rPr sz="3600" dirty="0"/>
              <a:t>&amp; </a:t>
            </a:r>
            <a:r>
              <a:rPr sz="3600" spc="-5" dirty="0"/>
              <a:t>Messaging App</a:t>
            </a:r>
            <a:r>
              <a:rPr sz="3600" dirty="0"/>
              <a:t> </a:t>
            </a:r>
            <a:r>
              <a:rPr sz="3600" spc="-10" dirty="0"/>
              <a:t>Crypto</a:t>
            </a:r>
            <a:r>
              <a:rPr sz="3600" spc="-5" dirty="0"/>
              <a:t> </a:t>
            </a:r>
            <a:r>
              <a:rPr sz="3600" spc="-15" dirty="0"/>
              <a:t>Projects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872997"/>
            <a:ext cx="10615295" cy="14157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4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6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lvl="1" indent="-229235">
              <a:spcBef>
                <a:spcPts val="70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Tether,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Coin, 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Paxos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TrueUSD,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Binance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1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Wholesale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3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8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Projects: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8542" y="3625799"/>
            <a:ext cx="99828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Fnality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(aka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Coin),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JPM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Coin (JP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Morgan),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7346" y="3957828"/>
            <a:ext cx="100018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Fargo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(Wells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Fargo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Cash),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146" y="4025291"/>
            <a:ext cx="8778875" cy="1692771"/>
          </a:xfrm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469900">
              <a:spcBef>
                <a:spcPts val="2260"/>
              </a:spcBef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21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Messaging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sz="2400" u="heavy" spc="-8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Projects: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8600">
              <a:spcBef>
                <a:spcPts val="70"/>
              </a:spcBef>
              <a:buFont typeface="Arial MT"/>
              <a:buChar char="•"/>
              <a:tabLst>
                <a:tab pos="4699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GRAM,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(Japan) Link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9739" y="6394196"/>
            <a:ext cx="79559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69570" algn="l"/>
              </a:tabLst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*	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Mizuho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Group’s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J-Coin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similarities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sz="1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64707" y="6376874"/>
            <a:ext cx="1384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457200"/>
            <a:ext cx="81330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Payment</a:t>
            </a:r>
            <a:r>
              <a:rPr sz="4000" spc="-30" dirty="0"/>
              <a:t> </a:t>
            </a:r>
            <a:r>
              <a:rPr sz="4000" spc="-10" dirty="0"/>
              <a:t>Cryptocurrency</a:t>
            </a:r>
            <a:r>
              <a:rPr sz="4000" spc="-25" dirty="0"/>
              <a:t> </a:t>
            </a:r>
            <a:r>
              <a:rPr sz="4000" spc="-100" dirty="0"/>
              <a:t>Tokens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413936" y="1448308"/>
            <a:ext cx="11372850" cy="43165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(2009)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$128B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buFont typeface="Arial MT"/>
              <a:buChar char="•"/>
              <a:tabLst>
                <a:tab pos="24193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XRP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(2013) 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$8.5B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Ripple’s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xRapid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cross-border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indent="-229235">
              <a:spcBef>
                <a:spcPts val="340"/>
              </a:spcBef>
              <a:buFont typeface="Arial MT"/>
              <a:buChar char="•"/>
              <a:tabLst>
                <a:tab pos="242570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$4.4B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32MB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2570" indent="-229235">
              <a:spcBef>
                <a:spcPts val="335"/>
              </a:spcBef>
              <a:buFont typeface="Arial MT"/>
              <a:buChar char="•"/>
              <a:tabLst>
                <a:tab pos="243204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(2018)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$3.5B –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128MB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2570" indent="-229235">
              <a:spcBef>
                <a:spcPts val="360"/>
              </a:spcBef>
              <a:buFont typeface="Arial MT"/>
              <a:buChar char="•"/>
              <a:tabLst>
                <a:tab pos="243204" algn="l"/>
              </a:tabLst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Litecoin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(2013)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$2.8B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times,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ASIC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3204" indent="-229235">
              <a:spcBef>
                <a:spcPts val="240"/>
              </a:spcBef>
              <a:buFont typeface="Arial MT"/>
              <a:buChar char="•"/>
              <a:tabLst>
                <a:tab pos="24384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Stellar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$1B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Stellar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3840" indent="-229235">
              <a:spcBef>
                <a:spcPts val="335"/>
              </a:spcBef>
              <a:buFont typeface="Arial MT"/>
              <a:buChar char="•"/>
              <a:tabLst>
                <a:tab pos="243840" algn="l"/>
              </a:tabLst>
            </a:pP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(2017) -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$455M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micropayments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3840" indent="-229235">
              <a:buFont typeface="Arial MT"/>
              <a:buChar char="•"/>
              <a:tabLst>
                <a:tab pos="243840" algn="l"/>
              </a:tabLst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Coins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$2.3B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Monero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Zcash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(2016),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688340" algn="r">
              <a:spcBef>
                <a:spcPts val="2255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55180">
              <a:spcBef>
                <a:spcPts val="560"/>
              </a:spcBef>
            </a:pP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Market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CoinMarketCap.com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(4.12.20)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585298"/>
            <a:ext cx="584670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Tokenization</a:t>
            </a:r>
            <a:r>
              <a:rPr spc="-70" dirty="0"/>
              <a:t> </a:t>
            </a:r>
            <a:r>
              <a:rPr spc="-5" dirty="0"/>
              <a:t>Goals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93800" y="1752600"/>
            <a:ext cx="10111845" cy="5181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Broadened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Access,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Enhanced Liquidity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through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Extending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hours by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Finality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Borderless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Censorship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Resistant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possible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Disintermediation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110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Investor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Contracts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Fractionalization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270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(PvP)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110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+/or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side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(DvP)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11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70262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798298"/>
            <a:ext cx="8161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Facebook</a:t>
            </a:r>
            <a:r>
              <a:rPr sz="3600" spc="-35" dirty="0"/>
              <a:t> </a:t>
            </a:r>
            <a:r>
              <a:rPr sz="3600" spc="-25" dirty="0"/>
              <a:t>Libra</a:t>
            </a:r>
            <a:r>
              <a:rPr sz="3600" spc="-20" dirty="0"/>
              <a:t> </a:t>
            </a:r>
            <a:r>
              <a:rPr sz="3600" spc="-5" dirty="0"/>
              <a:t>Design</a:t>
            </a:r>
            <a:r>
              <a:rPr sz="3600" spc="-30" dirty="0"/>
              <a:t> </a:t>
            </a:r>
            <a:r>
              <a:rPr sz="3600" spc="-5" dirty="0"/>
              <a:t>Decisions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17600" y="2307867"/>
            <a:ext cx="10713720" cy="59967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indent="-228600"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7865">
              <a:lnSpc>
                <a:spcPct val="100000"/>
              </a:lnSpc>
              <a:spcBef>
                <a:spcPts val="890"/>
              </a:spcBef>
            </a:pPr>
            <a:r>
              <a:rPr lang="en-US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solid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services, including </a:t>
            </a:r>
            <a:r>
              <a:rPr lang="en-US"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3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currency</a:t>
            </a:r>
            <a:r>
              <a:rPr lang="en-US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billions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6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marL="241300">
              <a:lnSpc>
                <a:spcPts val="335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Multicurrency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Reserve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</a:p>
          <a:p>
            <a:pPr marL="698500" lvl="1">
              <a:lnSpc>
                <a:spcPts val="3350"/>
              </a:lnSpc>
              <a:buFont typeface="Arial MT"/>
              <a:buChar char="•"/>
              <a:tabLst>
                <a:tab pos="698500" algn="l"/>
              </a:tabLst>
            </a:pP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Bank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Deposits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Euro,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UK, &amp;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Japan</a:t>
            </a:r>
          </a:p>
          <a:p>
            <a:pPr marL="2413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</a:p>
          <a:p>
            <a:pPr marL="2413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ETF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Issuance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Redemptions</a:t>
            </a:r>
          </a:p>
          <a:p>
            <a:pPr marL="241300" marR="5080">
              <a:lnSpc>
                <a:spcPct val="72000"/>
              </a:lnSpc>
              <a:spcBef>
                <a:spcPts val="17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lang="en-US"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heavy" spc="-7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(LIT) earning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 </a:t>
            </a:r>
            <a:r>
              <a:rPr lang="en-US" sz="2400" spc="-6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</a:p>
          <a:p>
            <a:pPr marR="340995" algn="r">
              <a:lnSpc>
                <a:spcPct val="100000"/>
              </a:lnSpc>
              <a:spcBef>
                <a:spcPts val="2935"/>
              </a:spcBef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695"/>
              </a:spcBef>
              <a:buFont typeface="Arial MT"/>
              <a:buChar char="•"/>
              <a:tabLst>
                <a:tab pos="698500" algn="l"/>
              </a:tabLs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695"/>
              </a:spcBef>
              <a:buFont typeface="Arial MT"/>
              <a:buChar char="•"/>
              <a:tabLst>
                <a:tab pos="69850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16802"/>
            <a:ext cx="8161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Facebook</a:t>
            </a:r>
            <a:r>
              <a:rPr sz="3600" spc="-35" dirty="0"/>
              <a:t> </a:t>
            </a:r>
            <a:r>
              <a:rPr sz="3600" spc="-25" dirty="0"/>
              <a:t>Libra</a:t>
            </a:r>
            <a:r>
              <a:rPr sz="3600" spc="-20" dirty="0"/>
              <a:t> </a:t>
            </a:r>
            <a:r>
              <a:rPr sz="3600" spc="-5" dirty="0"/>
              <a:t>Design</a:t>
            </a:r>
            <a:r>
              <a:rPr sz="3600" spc="-30" dirty="0"/>
              <a:t> </a:t>
            </a:r>
            <a:r>
              <a:rPr sz="3600" spc="-5" dirty="0"/>
              <a:t>Decisions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896" y="640960"/>
            <a:ext cx="1588334" cy="4317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3800" y="2133600"/>
            <a:ext cx="10511790" cy="3906839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0665" indent="-228600">
              <a:spcBef>
                <a:spcPts val="15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ledger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4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so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apps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marR="305435" indent="-228600">
              <a:lnSpc>
                <a:spcPts val="3479"/>
              </a:lnSpc>
              <a:spcBef>
                <a:spcPts val="17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Swiss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non-profit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 </a:t>
            </a:r>
            <a:r>
              <a:rPr sz="2400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3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Recruit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4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subsidiary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Calibra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custody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13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custodial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Calibra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Wallet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4707" y="6376874"/>
            <a:ext cx="13843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533400"/>
            <a:ext cx="62458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5" dirty="0"/>
              <a:t>Libra</a:t>
            </a:r>
            <a:r>
              <a:rPr sz="4000" spc="-10" dirty="0"/>
              <a:t> vs.</a:t>
            </a:r>
            <a:r>
              <a:rPr sz="4000" spc="-15" dirty="0"/>
              <a:t> </a:t>
            </a:r>
            <a:r>
              <a:rPr sz="4000" spc="-5" dirty="0"/>
              <a:t>China</a:t>
            </a:r>
            <a:r>
              <a:rPr sz="4000" spc="-10" dirty="0"/>
              <a:t> </a:t>
            </a:r>
            <a:r>
              <a:rPr sz="4000" spc="-5" dirty="0"/>
              <a:t>DCEP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740" y="2192882"/>
            <a:ext cx="9297950" cy="40805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43597" y="6358848"/>
            <a:ext cx="4041775" cy="41084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786765" algn="r">
              <a:spcBef>
                <a:spcPts val="240"/>
              </a:spcBef>
            </a:pPr>
            <a:r>
              <a:rPr sz="800" spc="-5" dirty="0">
                <a:latin typeface="Arial MT"/>
                <a:cs typeface="Arial MT"/>
              </a:rPr>
              <a:t>26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25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spc="-5" dirty="0">
                <a:latin typeface="Calibri"/>
                <a:cs typeface="Calibri"/>
              </a:rPr>
              <a:t> Digital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Currency </a:t>
            </a:r>
            <a:r>
              <a:rPr sz="1400" spc="-25" dirty="0">
                <a:latin typeface="Calibri"/>
                <a:cs typeface="Calibri"/>
              </a:rPr>
              <a:t>Race’,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Tabul8tor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(12/4/19)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4319" y="6555258"/>
            <a:ext cx="735774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latin typeface="Calibri"/>
                <a:cs typeface="Calibri"/>
              </a:rPr>
              <a:t>©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Tabul8tor. </a:t>
            </a:r>
            <a:r>
              <a:rPr sz="900" spc="-5" dirty="0">
                <a:latin typeface="Calibri"/>
                <a:cs typeface="Calibri"/>
              </a:rPr>
              <a:t>All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rights reserved.</a:t>
            </a:r>
            <a:r>
              <a:rPr sz="900" spc="-10" dirty="0">
                <a:latin typeface="Calibri"/>
                <a:cs typeface="Calibri"/>
              </a:rPr>
              <a:t> This </a:t>
            </a:r>
            <a:r>
              <a:rPr sz="900" spc="-5" dirty="0">
                <a:latin typeface="Calibri"/>
                <a:cs typeface="Calibri"/>
              </a:rPr>
              <a:t>content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is</a:t>
            </a:r>
            <a:r>
              <a:rPr sz="900" spc="-1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excluded</a:t>
            </a:r>
            <a:r>
              <a:rPr sz="900" spc="-10" dirty="0">
                <a:latin typeface="Calibri"/>
                <a:cs typeface="Calibri"/>
              </a:rPr>
              <a:t> from our Creative Commons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10" dirty="0">
                <a:latin typeface="Calibri"/>
                <a:cs typeface="Calibri"/>
              </a:rPr>
              <a:t>license. For </a:t>
            </a:r>
            <a:r>
              <a:rPr sz="900" spc="-5" dirty="0">
                <a:latin typeface="Calibri"/>
                <a:cs typeface="Calibri"/>
              </a:rPr>
              <a:t>more</a:t>
            </a:r>
            <a:r>
              <a:rPr sz="900" spc="-10" dirty="0">
                <a:latin typeface="Calibri"/>
                <a:cs typeface="Calibri"/>
              </a:rPr>
              <a:t> information, see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F54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609600"/>
            <a:ext cx="4315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15" dirty="0"/>
              <a:t>Readings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981709"/>
            <a:ext cx="10334625" cy="375743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01345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Card: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Credit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Crunchbase</a:t>
            </a:r>
          </a:p>
          <a:p>
            <a:pPr>
              <a:spcBef>
                <a:spcPts val="45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loan?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There's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Jason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Abbruzzese,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NBC</a:t>
            </a:r>
          </a:p>
          <a:p>
            <a:pPr>
              <a:spcBef>
                <a:spcPts val="15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Lenders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Banker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marR="366395" indent="-229235">
              <a:lnSpc>
                <a:spcPts val="3000"/>
              </a:lnSpc>
              <a:spcBef>
                <a:spcPts val="5"/>
              </a:spcBef>
              <a:buFont typeface="Arial MT"/>
              <a:buChar char="•"/>
              <a:tabLst>
                <a:tab pos="24257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Cycle: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sz="2800" i="1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Lenders Use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Experian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0142" y="457200"/>
            <a:ext cx="61645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4000" spc="-5" dirty="0"/>
              <a:t>Study</a:t>
            </a:r>
            <a:r>
              <a:rPr sz="4000" spc="-20" dirty="0"/>
              <a:t> </a:t>
            </a:r>
            <a:r>
              <a:rPr sz="4000" spc="-15" dirty="0"/>
              <a:t>Questions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829308"/>
            <a:ext cx="10465435" cy="361893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83260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themselves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ts val="3000"/>
              </a:lnSpc>
              <a:spcBef>
                <a:spcPts val="5"/>
              </a:spcBef>
              <a:buFont typeface="Arial MT"/>
              <a:buChar char="•"/>
              <a:tabLst>
                <a:tab pos="241935" algn="l"/>
                <a:tab pos="1634489" algn="l"/>
                <a:tab pos="6985634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peer-to-peer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lending?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lending?	How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consumer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landscape?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"/>
              </a:spcBef>
              <a:buFont typeface="Arial MT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80975" indent="-229235">
              <a:lnSpc>
                <a:spcPts val="3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so-called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‘Alternative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Data’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changing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underwriting?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381000"/>
            <a:ext cx="6703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Libra</a:t>
            </a:r>
            <a:r>
              <a:rPr sz="3600" spc="-10" dirty="0"/>
              <a:t> vs.</a:t>
            </a:r>
            <a:r>
              <a:rPr sz="3600" spc="-15" dirty="0"/>
              <a:t> </a:t>
            </a:r>
            <a:r>
              <a:rPr sz="3600" spc="-5" dirty="0"/>
              <a:t>China</a:t>
            </a:r>
            <a:r>
              <a:rPr sz="3600" spc="-10" dirty="0"/>
              <a:t> </a:t>
            </a:r>
            <a:r>
              <a:rPr sz="3600" spc="-5" dirty="0"/>
              <a:t>DCEP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9824" y="1490049"/>
            <a:ext cx="9297952" cy="4607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43597" y="6358848"/>
            <a:ext cx="4041775" cy="41084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786765" algn="r">
              <a:spcBef>
                <a:spcPts val="240"/>
              </a:spcBef>
            </a:pPr>
            <a:r>
              <a:rPr sz="800" spc="-5" dirty="0"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25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Digital Currency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Race’,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Tabul8tor</a:t>
            </a:r>
            <a:r>
              <a:rPr sz="1400" spc="-5" dirty="0">
                <a:latin typeface="Calibri"/>
                <a:cs typeface="Calibri"/>
              </a:rPr>
              <a:t> (12/4/19)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204" y="6454660"/>
            <a:ext cx="6166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</a:t>
            </a:r>
            <a:r>
              <a:rPr sz="1000" spc="-10" dirty="0">
                <a:latin typeface="Calibri"/>
                <a:cs typeface="Calibri"/>
              </a:rPr>
              <a:t>Tabul8tor. </a:t>
            </a:r>
            <a:r>
              <a:rPr sz="1000" spc="-5" dirty="0">
                <a:latin typeface="Calibri"/>
                <a:cs typeface="Calibri"/>
              </a:rPr>
              <a:t>All rights </a:t>
            </a:r>
            <a:r>
              <a:rPr sz="1000" spc="-10" dirty="0">
                <a:latin typeface="Calibri"/>
                <a:cs typeface="Calibri"/>
              </a:rPr>
              <a:t>reserved. This </a:t>
            </a:r>
            <a:r>
              <a:rPr sz="1000" spc="-5" dirty="0">
                <a:latin typeface="Calibri"/>
                <a:cs typeface="Calibri"/>
              </a:rPr>
              <a:t>content is </a:t>
            </a:r>
            <a:r>
              <a:rPr sz="1000" spc="-10" dirty="0">
                <a:latin typeface="Calibri"/>
                <a:cs typeface="Calibri"/>
              </a:rPr>
              <a:t>excluded from our Creative Commons license. For </a:t>
            </a:r>
            <a:r>
              <a:rPr sz="1000" spc="-5" dirty="0">
                <a:latin typeface="Calibri"/>
                <a:cs typeface="Calibri"/>
              </a:rPr>
              <a:t>more </a:t>
            </a:r>
            <a:r>
              <a:rPr sz="1000" spc="-10" dirty="0">
                <a:latin typeface="Calibri"/>
                <a:cs typeface="Calibri"/>
              </a:rPr>
              <a:t>information, see 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92826"/>
            <a:ext cx="45694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5" dirty="0"/>
              <a:t>Libra</a:t>
            </a:r>
            <a:r>
              <a:rPr sz="4000" spc="-65" dirty="0"/>
              <a:t> </a:t>
            </a:r>
            <a:r>
              <a:rPr sz="4000" dirty="0"/>
              <a:t>2.0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884" y="2127558"/>
            <a:ext cx="10217832" cy="3331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54066" y="6317716"/>
            <a:ext cx="7045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Source: </a:t>
            </a:r>
            <a:r>
              <a:rPr sz="1400" dirty="0">
                <a:latin typeface="Calibri"/>
                <a:cs typeface="Calibri"/>
              </a:rPr>
              <a:t>‘Understanding </a:t>
            </a:r>
            <a:r>
              <a:rPr sz="1400" spc="-5" dirty="0">
                <a:latin typeface="Calibri"/>
                <a:cs typeface="Calibri"/>
              </a:rPr>
              <a:t>Libra </a:t>
            </a:r>
            <a:r>
              <a:rPr sz="1400" dirty="0">
                <a:latin typeface="Calibri"/>
                <a:cs typeface="Calibri"/>
              </a:rPr>
              <a:t>2.0: A compliant global </a:t>
            </a:r>
            <a:r>
              <a:rPr sz="1400" spc="-5" dirty="0">
                <a:latin typeface="Calibri"/>
                <a:cs typeface="Calibri"/>
              </a:rPr>
              <a:t>platform for </a:t>
            </a:r>
            <a:r>
              <a:rPr sz="1400" dirty="0">
                <a:latin typeface="Calibri"/>
                <a:cs typeface="Calibri"/>
              </a:rPr>
              <a:t>the </a:t>
            </a:r>
            <a:r>
              <a:rPr sz="1400" spc="-5" dirty="0">
                <a:latin typeface="Calibri"/>
                <a:cs typeface="Calibri"/>
              </a:rPr>
              <a:t>digital </a:t>
            </a:r>
            <a:r>
              <a:rPr sz="1400" spc="-35" dirty="0">
                <a:latin typeface="Calibri"/>
                <a:cs typeface="Calibri"/>
              </a:rPr>
              <a:t>programmable</a:t>
            </a:r>
            <a:r>
              <a:rPr sz="1200" spc="-52" baseline="10416" dirty="0">
                <a:latin typeface="Arial MT"/>
                <a:cs typeface="Arial MT"/>
              </a:rPr>
              <a:t>6 </a:t>
            </a:r>
            <a:r>
              <a:rPr sz="1400" spc="-5" dirty="0">
                <a:latin typeface="Calibri"/>
                <a:cs typeface="Calibri"/>
              </a:rPr>
              <a:t>EUR,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USD,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GBP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5" dirty="0">
                <a:latin typeface="Calibri"/>
                <a:cs typeface="Calibri"/>
              </a:rPr>
              <a:t>Co.’,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Philipp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Sandner </a:t>
            </a:r>
            <a:r>
              <a:rPr sz="1400" dirty="0">
                <a:latin typeface="Calibri"/>
                <a:cs typeface="Calibri"/>
              </a:rPr>
              <a:t>(4/17/20)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875" y="6494271"/>
            <a:ext cx="37585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Courtesy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Phillipp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Sandner.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permission.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3273" y="334771"/>
            <a:ext cx="103879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Early</a:t>
            </a:r>
            <a:r>
              <a:rPr sz="3600" spc="-5" dirty="0"/>
              <a:t> </a:t>
            </a:r>
            <a:r>
              <a:rPr sz="3600" spc="-15" dirty="0"/>
              <a:t>Digital </a:t>
            </a:r>
            <a:r>
              <a:rPr sz="3600" dirty="0"/>
              <a:t>&amp;</a:t>
            </a:r>
            <a:r>
              <a:rPr sz="3600" spc="-5" dirty="0"/>
              <a:t> Mobile</a:t>
            </a:r>
            <a:r>
              <a:rPr sz="3600" spc="-15" dirty="0"/>
              <a:t> </a:t>
            </a:r>
            <a:r>
              <a:rPr sz="3600" spc="-35" dirty="0"/>
              <a:t>Payment</a:t>
            </a:r>
            <a:r>
              <a:rPr sz="3600" spc="-10" dirty="0"/>
              <a:t> </a:t>
            </a:r>
            <a:r>
              <a:rPr sz="3600" spc="-5" dirty="0"/>
              <a:t>Solutions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5095529" y="1563979"/>
            <a:ext cx="3037840" cy="789305"/>
          </a:xfrm>
          <a:custGeom>
            <a:avLst/>
            <a:gdLst/>
            <a:ahLst/>
            <a:cxnLst/>
            <a:rect l="l" t="t" r="r" b="b"/>
            <a:pathLst>
              <a:path w="3037840" h="789305">
                <a:moveTo>
                  <a:pt x="2984093" y="0"/>
                </a:moveTo>
                <a:lnTo>
                  <a:pt x="53251" y="0"/>
                </a:lnTo>
                <a:lnTo>
                  <a:pt x="32521" y="4184"/>
                </a:lnTo>
                <a:lnTo>
                  <a:pt x="15595" y="15595"/>
                </a:lnTo>
                <a:lnTo>
                  <a:pt x="4184" y="32521"/>
                </a:lnTo>
                <a:lnTo>
                  <a:pt x="0" y="53251"/>
                </a:lnTo>
                <a:lnTo>
                  <a:pt x="0" y="736041"/>
                </a:lnTo>
                <a:lnTo>
                  <a:pt x="4184" y="756770"/>
                </a:lnTo>
                <a:lnTo>
                  <a:pt x="15595" y="773696"/>
                </a:lnTo>
                <a:lnTo>
                  <a:pt x="32521" y="785108"/>
                </a:lnTo>
                <a:lnTo>
                  <a:pt x="53251" y="789292"/>
                </a:lnTo>
                <a:lnTo>
                  <a:pt x="2984093" y="789292"/>
                </a:lnTo>
                <a:lnTo>
                  <a:pt x="3004822" y="785108"/>
                </a:lnTo>
                <a:lnTo>
                  <a:pt x="3021749" y="773696"/>
                </a:lnTo>
                <a:lnTo>
                  <a:pt x="3033160" y="756770"/>
                </a:lnTo>
                <a:lnTo>
                  <a:pt x="3037344" y="736041"/>
                </a:lnTo>
                <a:lnTo>
                  <a:pt x="3037344" y="53251"/>
                </a:lnTo>
                <a:lnTo>
                  <a:pt x="3033160" y="32521"/>
                </a:lnTo>
                <a:lnTo>
                  <a:pt x="3021749" y="15595"/>
                </a:lnTo>
                <a:lnTo>
                  <a:pt x="3004822" y="4184"/>
                </a:lnTo>
                <a:lnTo>
                  <a:pt x="298409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9864" y="1717040"/>
            <a:ext cx="2604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SSL</a:t>
            </a:r>
            <a:r>
              <a:rPr sz="2700" spc="-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7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TLS</a:t>
            </a:r>
            <a:r>
              <a:rPr sz="27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7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endParaRPr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8001" y="1517397"/>
            <a:ext cx="4112260" cy="7346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Cryptographic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Protocols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 Network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0629" y="1550924"/>
            <a:ext cx="3077210" cy="7346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95986" y="3312654"/>
            <a:ext cx="2068195" cy="712470"/>
            <a:chOff x="7583185" y="3312654"/>
            <a:chExt cx="2068195" cy="7124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5882" y="3325355"/>
              <a:ext cx="2043808" cy="6868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9531" y="3319000"/>
              <a:ext cx="2055495" cy="699770"/>
            </a:xfrm>
            <a:custGeom>
              <a:avLst/>
              <a:gdLst/>
              <a:ahLst/>
              <a:cxnLst/>
              <a:rect l="l" t="t" r="r" b="b"/>
              <a:pathLst>
                <a:path w="2055495" h="699770">
                  <a:moveTo>
                    <a:pt x="0" y="0"/>
                  </a:moveTo>
                  <a:lnTo>
                    <a:pt x="2055463" y="0"/>
                  </a:lnTo>
                  <a:lnTo>
                    <a:pt x="2055463" y="699216"/>
                  </a:lnTo>
                  <a:lnTo>
                    <a:pt x="0" y="699216"/>
                  </a:lnTo>
                  <a:lnTo>
                    <a:pt x="0" y="0"/>
                  </a:lnTo>
                  <a:close/>
                </a:path>
              </a:pathLst>
            </a:custGeom>
            <a:ln w="12693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81027" y="3468116"/>
            <a:ext cx="641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2595" y="3163586"/>
            <a:ext cx="3284105" cy="11034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856465" y="5291230"/>
            <a:ext cx="2251075" cy="778510"/>
            <a:chOff x="1043664" y="5291230"/>
            <a:chExt cx="2251075" cy="77851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1367" y="5291230"/>
              <a:ext cx="1392759" cy="6852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664" y="5318861"/>
              <a:ext cx="857691" cy="75048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7660" y="5353686"/>
            <a:ext cx="2093080" cy="52344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533248" y="5312155"/>
            <a:ext cx="641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85655" y="5327396"/>
            <a:ext cx="641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52490" y="5360923"/>
            <a:ext cx="641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96321" y="5212750"/>
            <a:ext cx="1897946" cy="61523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641894" y="6390526"/>
            <a:ext cx="93675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sz="11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sources.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rights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reserved.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Commons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license.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information, </a:t>
            </a:r>
            <a:r>
              <a:rPr sz="11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sz="11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https://ocw.mit.edu/help/faq-fair-use/</a:t>
            </a:r>
            <a:endParaRPr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4200" y="380125"/>
            <a:ext cx="352615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Credit</a:t>
            </a:r>
            <a:r>
              <a:rPr sz="4000" spc="-50" dirty="0"/>
              <a:t> </a:t>
            </a:r>
            <a:r>
              <a:rPr sz="4000" spc="-20" dirty="0"/>
              <a:t>Sectors</a:t>
            </a:r>
            <a:endParaRPr sz="4000" dirty="0"/>
          </a:p>
        </p:txBody>
      </p:sp>
      <p:sp>
        <p:nvSpPr>
          <p:cNvPr id="8" name="object 8"/>
          <p:cNvSpPr txBox="1"/>
          <p:nvPr/>
        </p:nvSpPr>
        <p:spPr>
          <a:xfrm>
            <a:off x="2489200" y="1524000"/>
            <a:ext cx="9779000" cy="48910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8600">
              <a:lnSpc>
                <a:spcPts val="3765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Household: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328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Mortgages,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3335"/>
              </a:lnSpc>
              <a:spcBef>
                <a:spcPts val="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Prime, Prime,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Subprime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333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Secured,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Unsecured,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Revolving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2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Consolidation,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Refinance,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Sale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lnSpc>
                <a:spcPts val="3715"/>
              </a:lnSpc>
              <a:spcBef>
                <a:spcPts val="2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323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SBA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4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Bonds,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3325"/>
              </a:lnSpc>
              <a:spcBef>
                <a:spcPts val="5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Leveraged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lnSpc>
                <a:spcPts val="3325"/>
              </a:lnSpc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Unsecured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9235">
              <a:spcBef>
                <a:spcPts val="45"/>
              </a:spcBef>
              <a:buFont typeface="Arial MT"/>
              <a:buChar char="•"/>
              <a:tabLst>
                <a:tab pos="699135" algn="l"/>
                <a:tab pos="221107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Secured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Factoring,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738" y="328313"/>
            <a:ext cx="87445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Household</a:t>
            </a:r>
            <a:r>
              <a:rPr sz="3600" spc="-5" dirty="0"/>
              <a:t> </a:t>
            </a:r>
            <a:r>
              <a:rPr sz="3600" spc="-10" dirty="0"/>
              <a:t>Debt </a:t>
            </a:r>
            <a:r>
              <a:rPr sz="3600" dirty="0"/>
              <a:t>as</a:t>
            </a:r>
            <a:r>
              <a:rPr sz="3600" spc="-10" dirty="0"/>
              <a:t> </a:t>
            </a:r>
            <a:r>
              <a:rPr sz="3600" spc="-35" dirty="0"/>
              <a:t>Percent</a:t>
            </a:r>
            <a:r>
              <a:rPr sz="3600" spc="-10" dirty="0"/>
              <a:t> </a:t>
            </a:r>
            <a:r>
              <a:rPr sz="3600" spc="-5" dirty="0"/>
              <a:t>of</a:t>
            </a:r>
            <a:r>
              <a:rPr sz="3600" spc="5" dirty="0"/>
              <a:t> </a:t>
            </a:r>
            <a:r>
              <a:rPr sz="3600" spc="-5" dirty="0"/>
              <a:t>GDP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088072" y="1164921"/>
            <a:ext cx="11641455" cy="5136515"/>
            <a:chOff x="551144" y="1356360"/>
            <a:chExt cx="11641455" cy="5136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144" y="1356360"/>
              <a:ext cx="11173215" cy="51365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438" y="4183621"/>
              <a:ext cx="1369053" cy="265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5741" y="5112359"/>
              <a:ext cx="682214" cy="237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3010" y="3851237"/>
              <a:ext cx="1062989" cy="2632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8729" y="2666292"/>
              <a:ext cx="1569173" cy="2530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9610" y="4569460"/>
              <a:ext cx="870635" cy="2733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5106" y="3560165"/>
              <a:ext cx="759279" cy="2429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4854" y="2787904"/>
              <a:ext cx="897890" cy="2664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4608" y="4622457"/>
              <a:ext cx="763417" cy="2682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7427" y="4922524"/>
              <a:ext cx="763417" cy="2682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53509" y="5350104"/>
              <a:ext cx="732472" cy="2372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7627" y="3171088"/>
              <a:ext cx="794371" cy="257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0223" y="6615442"/>
            <a:ext cx="79121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IMF.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rights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reserved.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content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excluded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our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Creative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Commons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license.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more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information,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see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14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1514" y="6569964"/>
            <a:ext cx="18357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DataMapper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600" y="1524000"/>
            <a:ext cx="8925808" cy="53766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8095" y="6525691"/>
            <a:ext cx="377317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Times New Roman"/>
                <a:cs typeface="Times New Roman"/>
              </a:rPr>
              <a:t>Courtesy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the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Federal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Reserve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Bank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of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New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York.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Used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with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permission.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109" y="394989"/>
            <a:ext cx="106546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Non</a:t>
            </a:r>
            <a:r>
              <a:rPr sz="3600" dirty="0"/>
              <a:t> </a:t>
            </a:r>
            <a:r>
              <a:rPr sz="3600" spc="-5" dirty="0"/>
              <a:t>Financial </a:t>
            </a:r>
            <a:r>
              <a:rPr sz="3600" spc="-25" dirty="0"/>
              <a:t>Corporate</a:t>
            </a:r>
            <a:r>
              <a:rPr sz="3600" spc="-10" dirty="0"/>
              <a:t> Debt</a:t>
            </a:r>
            <a:r>
              <a:rPr sz="3600" dirty="0"/>
              <a:t> as</a:t>
            </a:r>
            <a:r>
              <a:rPr sz="3600" spc="-10" dirty="0"/>
              <a:t> </a:t>
            </a:r>
            <a:r>
              <a:rPr sz="3600" dirty="0"/>
              <a:t>%</a:t>
            </a:r>
            <a:r>
              <a:rPr sz="3600" spc="-5" dirty="0"/>
              <a:t> of</a:t>
            </a:r>
            <a:r>
              <a:rPr sz="3600" spc="10" dirty="0"/>
              <a:t> </a:t>
            </a:r>
            <a:r>
              <a:rPr sz="3600" spc="-5" dirty="0"/>
              <a:t>GDP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422400" y="1611060"/>
            <a:ext cx="9984804" cy="4765814"/>
            <a:chOff x="838200" y="1492897"/>
            <a:chExt cx="11127105" cy="4999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492897"/>
              <a:ext cx="10872663" cy="49999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7846" y="3951046"/>
              <a:ext cx="1369056" cy="2656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8446" y="4349251"/>
              <a:ext cx="1062986" cy="2632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4641" y="5440310"/>
              <a:ext cx="1569170" cy="25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2292" y="2460692"/>
              <a:ext cx="771519" cy="246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064" y="2618197"/>
              <a:ext cx="897884" cy="2664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9216" y="5273129"/>
              <a:ext cx="711194" cy="2412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2107" y="1610956"/>
              <a:ext cx="685797" cy="215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9728" y="5782938"/>
              <a:ext cx="812793" cy="2920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9088" y="4722255"/>
              <a:ext cx="634998" cy="2539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9937" y="3142754"/>
              <a:ext cx="685796" cy="2158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0446" y="6594614"/>
            <a:ext cx="797433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IMF.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rights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reserved.</a:t>
            </a:r>
            <a:r>
              <a:rPr sz="1000" spc="-5" dirty="0">
                <a:latin typeface="Calibri"/>
                <a:cs typeface="Calibri"/>
              </a:rPr>
              <a:t> This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content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excluded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our Creative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Commons license.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more information,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see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1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71514" y="6569964"/>
            <a:ext cx="18357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DataMapper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0" y="533400"/>
            <a:ext cx="82257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Credit</a:t>
            </a:r>
            <a:r>
              <a:rPr sz="3600" spc="-20" dirty="0"/>
              <a:t> </a:t>
            </a:r>
            <a:r>
              <a:rPr sz="3600" dirty="0"/>
              <a:t>&amp;</a:t>
            </a:r>
            <a:r>
              <a:rPr sz="3600" spc="-10" dirty="0"/>
              <a:t> </a:t>
            </a:r>
            <a:r>
              <a:rPr sz="3600" spc="-5" dirty="0"/>
              <a:t>Lending:</a:t>
            </a:r>
            <a:r>
              <a:rPr sz="3600" spc="-15" dirty="0"/>
              <a:t> </a:t>
            </a:r>
            <a:r>
              <a:rPr sz="3600" spc="-30" dirty="0"/>
              <a:t>Market</a:t>
            </a:r>
            <a:r>
              <a:rPr sz="3600" spc="-15" dirty="0"/>
              <a:t> </a:t>
            </a:r>
            <a:r>
              <a:rPr sz="3600" spc="-5" dirty="0"/>
              <a:t>Design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607819" y="1573276"/>
            <a:ext cx="10165080" cy="472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u="heavy" spc="-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indent="-320040">
              <a:spcBef>
                <a:spcPts val="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Scoring,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Selling,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Underwriting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3320"/>
              </a:lnSpc>
              <a:spcBef>
                <a:spcPts val="3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indent="-320040">
              <a:lnSpc>
                <a:spcPts val="284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Securitization,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35"/>
              </a:spcBef>
            </a:pP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sz="2800" u="heavy" spc="-4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indent="-320040">
              <a:lnSpc>
                <a:spcPts val="2835"/>
              </a:lnSpc>
              <a:spcBef>
                <a:spcPts val="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3315"/>
              </a:lnSpc>
            </a:pP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Risks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indent="-320040">
              <a:spcBef>
                <a:spcPts val="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(Basis,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Volatility),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Prepayment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indent="-320040">
              <a:spcBef>
                <a:spcPts val="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Liquidity,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Reputational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3320"/>
              </a:lnSpc>
              <a:spcBef>
                <a:spcPts val="35"/>
              </a:spcBef>
            </a:pP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5080" indent="-320040">
              <a:lnSpc>
                <a:spcPts val="2900"/>
              </a:lnSpc>
              <a:spcBef>
                <a:spcPts val="40"/>
              </a:spcBef>
              <a:buFont typeface="Arial MT"/>
              <a:buChar char="•"/>
              <a:tabLst>
                <a:tab pos="697865" algn="l"/>
                <a:tab pos="698500" algn="l"/>
                <a:tab pos="3797300" algn="l"/>
              </a:tabLst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Brokerage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Origination,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Underwriting,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Enhancing, Securitizing,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sz="2400" spc="-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Rating, Appraising,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Servicing,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Foreclosing,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357957"/>
            <a:ext cx="8531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Credit</a:t>
            </a:r>
            <a:r>
              <a:rPr sz="4000" spc="-20" dirty="0"/>
              <a:t> </a:t>
            </a:r>
            <a:r>
              <a:rPr sz="4000" spc="-15" dirty="0"/>
              <a:t>Cards </a:t>
            </a:r>
            <a:r>
              <a:rPr sz="4000" dirty="0"/>
              <a:t>&amp;</a:t>
            </a:r>
            <a:r>
              <a:rPr sz="4000" spc="-10" dirty="0"/>
              <a:t> </a:t>
            </a:r>
            <a:r>
              <a:rPr sz="4000" spc="-20" dirty="0"/>
              <a:t>Charge </a:t>
            </a:r>
            <a:r>
              <a:rPr sz="4000" spc="-5" dirty="0"/>
              <a:t>Coins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3239" y="1339774"/>
            <a:ext cx="2744979" cy="1601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9477" y="1950176"/>
            <a:ext cx="1639328" cy="2458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8106" y="1950176"/>
            <a:ext cx="3443313" cy="21478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80623" y="4336796"/>
            <a:ext cx="2219960" cy="11258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01320" marR="392430" algn="ctr">
              <a:lnSpc>
                <a:spcPts val="2110"/>
              </a:lnSpc>
              <a:spcBef>
                <a:spcPts val="210"/>
              </a:spcBef>
            </a:pPr>
            <a:r>
              <a:rPr b="1" spc="-15" dirty="0">
                <a:latin typeface="Calibri"/>
                <a:cs typeface="Calibri"/>
              </a:rPr>
              <a:t>First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Bank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Card </a:t>
            </a:r>
            <a:r>
              <a:rPr b="1" spc="-39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Charge-It</a:t>
            </a:r>
            <a:endParaRPr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b="1" spc="-10" dirty="0">
                <a:latin typeface="Calibri"/>
                <a:cs typeface="Calibri"/>
              </a:rPr>
              <a:t>Flatbush National </a:t>
            </a:r>
            <a:r>
              <a:rPr b="1" spc="-5" dirty="0">
                <a:latin typeface="Calibri"/>
                <a:cs typeface="Calibri"/>
              </a:rPr>
              <a:t>Bank</a:t>
            </a:r>
            <a:endParaRPr>
              <a:latin typeface="Calibri"/>
              <a:cs typeface="Calibri"/>
            </a:endParaRPr>
          </a:p>
          <a:p>
            <a:pPr algn="ctr">
              <a:spcBef>
                <a:spcPts val="50"/>
              </a:spcBef>
            </a:pPr>
            <a:r>
              <a:rPr b="1" spc="-10" dirty="0">
                <a:latin typeface="Calibri"/>
                <a:cs typeface="Calibri"/>
              </a:rPr>
              <a:t>Brooklyn,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1946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0377" y="3199969"/>
            <a:ext cx="1804035" cy="8451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86055" marR="179070" algn="ctr">
              <a:lnSpc>
                <a:spcPts val="2110"/>
              </a:lnSpc>
              <a:spcBef>
                <a:spcPts val="210"/>
              </a:spcBef>
            </a:pPr>
            <a:r>
              <a:rPr b="1" spc="-15" dirty="0">
                <a:latin typeface="Calibri"/>
                <a:cs typeface="Calibri"/>
              </a:rPr>
              <a:t>Charge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Coins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&amp; </a:t>
            </a:r>
            <a:r>
              <a:rPr b="1" spc="-39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Charga-Plates</a:t>
            </a:r>
            <a:endParaRPr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b="1" spc="-15" dirty="0">
                <a:latin typeface="Calibri"/>
                <a:cs typeface="Calibri"/>
              </a:rPr>
              <a:t>Late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1880s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–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1960s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3343" y="5034940"/>
            <a:ext cx="2276475" cy="1713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9259" marR="5080" indent="-1270" algn="ctr">
              <a:lnSpc>
                <a:spcPct val="99700"/>
              </a:lnSpc>
              <a:spcBef>
                <a:spcPts val="105"/>
              </a:spcBef>
            </a:pPr>
            <a:r>
              <a:rPr b="1" spc="-45" dirty="0">
                <a:latin typeface="Calibri"/>
                <a:cs typeface="Calibri"/>
              </a:rPr>
              <a:t>Term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‘Credit Card’ 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Edward Bellamy’s 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Science Fiction 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‘Looking</a:t>
            </a:r>
            <a:r>
              <a:rPr b="1" spc="-7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Backward’ </a:t>
            </a:r>
            <a:r>
              <a:rPr b="1" spc="-39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1887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1310"/>
              </a:spcBef>
            </a:pPr>
            <a:r>
              <a:rPr sz="1000" spc="-5" dirty="0">
                <a:latin typeface="Calibri"/>
                <a:cs typeface="Calibri"/>
              </a:rPr>
              <a:t>Book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cover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the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public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domain.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088" y="4341737"/>
            <a:ext cx="2273863" cy="155860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18170" y="5816766"/>
            <a:ext cx="4434840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Bloomingdales,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First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Bank,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Ft.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Worth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General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Tire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Company,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Hotel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Salle.</a:t>
            </a:r>
            <a:endParaRPr sz="1000">
              <a:latin typeface="Calibri"/>
              <a:cs typeface="Calibri"/>
            </a:endParaRPr>
          </a:p>
          <a:p>
            <a:pPr marL="12700" marR="5080"/>
            <a:r>
              <a:rPr sz="1000" dirty="0">
                <a:latin typeface="Calibri"/>
                <a:cs typeface="Calibri"/>
              </a:rPr>
              <a:t>All rights reserved. This content is excluded from our Creative Commons license. Late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1920s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2000s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more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information,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see </a:t>
            </a:r>
            <a:r>
              <a:rPr sz="1000" dirty="0">
                <a:solidFill>
                  <a:srgbClr val="0000FF"/>
                </a:solidFill>
                <a:latin typeface="Calibri"/>
                <a:cs typeface="Calibri"/>
                <a:hlinkClick r:id="rId6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  <a:p>
            <a:pPr marR="254000" algn="r">
              <a:spcBef>
                <a:spcPts val="810"/>
              </a:spcBef>
            </a:pPr>
            <a:r>
              <a:rPr sz="800" spc="-5" dirty="0">
                <a:latin typeface="Arial MT"/>
                <a:cs typeface="Arial MT"/>
              </a:rPr>
              <a:t>12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8386" y="6159500"/>
            <a:ext cx="214820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84150" marR="5080" indent="-172085">
              <a:lnSpc>
                <a:spcPts val="2090"/>
              </a:lnSpc>
              <a:spcBef>
                <a:spcPts val="225"/>
              </a:spcBef>
            </a:pPr>
            <a:r>
              <a:rPr b="1" spc="-10" dirty="0">
                <a:latin typeface="Calibri"/>
                <a:cs typeface="Calibri"/>
              </a:rPr>
              <a:t>Merchant Credit Cards </a:t>
            </a:r>
            <a:r>
              <a:rPr b="1" spc="-40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Late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1920s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–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2000s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5603" y="457200"/>
            <a:ext cx="30943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Credit</a:t>
            </a:r>
            <a:r>
              <a:rPr sz="3600" spc="-65" dirty="0"/>
              <a:t> </a:t>
            </a:r>
            <a:r>
              <a:rPr sz="3600" spc="-15" dirty="0"/>
              <a:t>Cards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228" y="2121866"/>
            <a:ext cx="3401982" cy="21192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5671" y="2124138"/>
            <a:ext cx="3359114" cy="2116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1239" y="2121866"/>
            <a:ext cx="3372598" cy="21192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11840" y="4839487"/>
            <a:ext cx="2052320" cy="11264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35585">
              <a:lnSpc>
                <a:spcPts val="2090"/>
              </a:lnSpc>
              <a:spcBef>
                <a:spcPts val="225"/>
              </a:spcBef>
            </a:pPr>
            <a:r>
              <a:rPr b="1" spc="-5" dirty="0">
                <a:latin typeface="Calibri"/>
                <a:cs typeface="Calibri"/>
              </a:rPr>
              <a:t>Bank of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America 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First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General </a:t>
            </a:r>
            <a:r>
              <a:rPr b="1" spc="-10" dirty="0">
                <a:latin typeface="Calibri"/>
                <a:cs typeface="Calibri"/>
              </a:rPr>
              <a:t>Purpose</a:t>
            </a:r>
            <a:endParaRPr>
              <a:latin typeface="Calibri"/>
              <a:cs typeface="Calibri"/>
            </a:endParaRPr>
          </a:p>
          <a:p>
            <a:pPr marL="793750" marR="490220" indent="-296545">
              <a:lnSpc>
                <a:spcPts val="2210"/>
              </a:lnSpc>
              <a:spcBef>
                <a:spcPts val="20"/>
              </a:spcBef>
            </a:pPr>
            <a:r>
              <a:rPr b="1" spc="-10" dirty="0">
                <a:latin typeface="Calibri"/>
                <a:cs typeface="Calibri"/>
              </a:rPr>
              <a:t>Credit</a:t>
            </a:r>
            <a:r>
              <a:rPr b="1" spc="-7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Card </a:t>
            </a:r>
            <a:r>
              <a:rPr b="1" spc="-39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1966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9629" y="4976877"/>
            <a:ext cx="2686050" cy="8451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algn="ctr">
              <a:lnSpc>
                <a:spcPts val="2110"/>
              </a:lnSpc>
              <a:spcBef>
                <a:spcPts val="210"/>
              </a:spcBef>
            </a:pPr>
            <a:r>
              <a:rPr b="1" spc="-15" dirty="0">
                <a:latin typeface="Calibri"/>
                <a:cs typeface="Calibri"/>
              </a:rPr>
              <a:t>First General </a:t>
            </a:r>
            <a:r>
              <a:rPr b="1" spc="-10" dirty="0">
                <a:latin typeface="Calibri"/>
                <a:cs typeface="Calibri"/>
              </a:rPr>
              <a:t>Merchant Card </a:t>
            </a:r>
            <a:r>
              <a:rPr b="1" spc="-39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Diners’</a:t>
            </a:r>
            <a:r>
              <a:rPr b="1" spc="-5" dirty="0">
                <a:latin typeface="Calibri"/>
                <a:cs typeface="Calibri"/>
              </a:rPr>
              <a:t> Club</a:t>
            </a:r>
            <a:endParaRPr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b="1" dirty="0">
                <a:latin typeface="Calibri"/>
                <a:cs typeface="Calibri"/>
              </a:rPr>
              <a:t>1949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5076" y="4976877"/>
            <a:ext cx="1695450" cy="845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b="1" spc="-10" dirty="0">
                <a:latin typeface="Calibri"/>
                <a:cs typeface="Calibri"/>
              </a:rPr>
              <a:t>American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Express </a:t>
            </a:r>
            <a:r>
              <a:rPr b="1" spc="-395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First</a:t>
            </a:r>
            <a:r>
              <a:rPr b="1" spc="-10" dirty="0">
                <a:latin typeface="Calibri"/>
                <a:cs typeface="Calibri"/>
              </a:rPr>
              <a:t> Plastic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Card 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1959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5603" y="6376874"/>
            <a:ext cx="1105789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13</a:t>
            </a:r>
            <a:endParaRPr sz="800">
              <a:latin typeface="Arial MT"/>
              <a:cs typeface="Arial MT"/>
            </a:endParaRPr>
          </a:p>
          <a:p>
            <a:pPr>
              <a:spcBef>
                <a:spcPts val="45"/>
              </a:spcBef>
            </a:pPr>
            <a:endParaRPr sz="850">
              <a:latin typeface="Arial MT"/>
              <a:cs typeface="Arial MT"/>
            </a:endParaRPr>
          </a:p>
          <a:p>
            <a:pPr marL="12700"/>
            <a:r>
              <a:rPr sz="1000" dirty="0">
                <a:latin typeface="Calibri"/>
                <a:cs typeface="Calibri"/>
              </a:rPr>
              <a:t>© Diners'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Club, American Express,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Bank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of America. All rights reserved. This content is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excluded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from our Creative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Commons license.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 more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information,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see </a:t>
            </a:r>
            <a:r>
              <a:rPr sz="1000" dirty="0">
                <a:solidFill>
                  <a:srgbClr val="0000FF"/>
                </a:solidFill>
                <a:latin typeface="Calibri"/>
                <a:cs typeface="Calibri"/>
                <a:hlinkClick r:id="rId5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87553"/>
            <a:ext cx="104597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Disruptive</a:t>
            </a:r>
            <a:r>
              <a:rPr sz="3600" spc="-20" dirty="0"/>
              <a:t> </a:t>
            </a:r>
            <a:r>
              <a:rPr sz="3600" spc="-110" dirty="0"/>
              <a:t>Tech</a:t>
            </a:r>
            <a:r>
              <a:rPr sz="3600" spc="-15" dirty="0"/>
              <a:t> Across</a:t>
            </a:r>
            <a:r>
              <a:rPr sz="3600" spc="-10" dirty="0"/>
              <a:t> </a:t>
            </a:r>
            <a:r>
              <a:rPr sz="3600" spc="-15" dirty="0"/>
              <a:t>Credit </a:t>
            </a:r>
            <a:r>
              <a:rPr sz="3600" spc="-55" dirty="0"/>
              <a:t>Value</a:t>
            </a:r>
            <a:r>
              <a:rPr sz="3600" spc="-15" dirty="0"/>
              <a:t> </a:t>
            </a:r>
            <a:r>
              <a:rPr sz="3600" spc="-5" dirty="0"/>
              <a:t>Chain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400" y="1524000"/>
            <a:ext cx="10134600" cy="9166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6953" y="2440616"/>
            <a:ext cx="10252460" cy="4344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77342" y="6698059"/>
            <a:ext cx="9762585" cy="68993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820419" algn="r">
              <a:spcBef>
                <a:spcPts val="459"/>
              </a:spcBef>
            </a:pPr>
            <a:r>
              <a:rPr sz="800" spc="-5" dirty="0">
                <a:latin typeface="Arial MT"/>
                <a:cs typeface="Arial MT"/>
              </a:rPr>
              <a:t>14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63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‘Bridging</a:t>
            </a:r>
            <a:r>
              <a:rPr sz="1400" dirty="0">
                <a:latin typeface="Calibri"/>
                <a:cs typeface="Calibri"/>
              </a:rPr>
              <a:t> the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gap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Micro</a:t>
            </a:r>
            <a:r>
              <a:rPr sz="1400" dirty="0">
                <a:latin typeface="Calibri"/>
                <a:cs typeface="Calibri"/>
              </a:rPr>
              <a:t> 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Small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Enterprises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through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digitally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enabled </a:t>
            </a:r>
            <a:r>
              <a:rPr sz="1400" spc="-5" dirty="0">
                <a:latin typeface="Calibri"/>
                <a:cs typeface="Calibri"/>
              </a:rPr>
              <a:t>financing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models’,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CGAP</a:t>
            </a:r>
            <a:r>
              <a:rPr sz="1400" dirty="0">
                <a:latin typeface="Calibri"/>
                <a:cs typeface="Calibri"/>
              </a:rPr>
              <a:t> &amp; </a:t>
            </a:r>
            <a:r>
              <a:rPr sz="1400" spc="-5" dirty="0">
                <a:latin typeface="Calibri"/>
                <a:cs typeface="Calibri"/>
              </a:rPr>
              <a:t>Dalberg</a:t>
            </a:r>
            <a:r>
              <a:rPr sz="1400" dirty="0">
                <a:latin typeface="Calibri"/>
                <a:cs typeface="Calibri"/>
              </a:rPr>
              <a:t> (January 2019)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3651" y="6924558"/>
            <a:ext cx="93406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Courtesy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of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CGAP.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7582" y="184201"/>
            <a:ext cx="391922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companies. All rights reserved.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excluded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our </a:t>
            </a:r>
            <a:r>
              <a:rPr sz="9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Commons license. For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 see </a:t>
            </a:r>
            <a:r>
              <a:rPr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https://ocw.mit.edu/help/faq-fair-use/</a:t>
            </a:r>
            <a:endParaRPr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218" y="371387"/>
            <a:ext cx="72009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0" algn="l"/>
              </a:tabLst>
            </a:pPr>
            <a:r>
              <a:rPr sz="3600" spc="-65" dirty="0"/>
              <a:t>FinTech</a:t>
            </a:r>
            <a:r>
              <a:rPr sz="3600" spc="15" dirty="0"/>
              <a:t> </a:t>
            </a:r>
            <a:r>
              <a:rPr sz="3600" dirty="0"/>
              <a:t>–</a:t>
            </a:r>
            <a:r>
              <a:rPr sz="3600" spc="10" dirty="0"/>
              <a:t> </a:t>
            </a:r>
            <a:r>
              <a:rPr sz="3600" spc="-35" dirty="0"/>
              <a:t>Payments</a:t>
            </a:r>
            <a:r>
              <a:rPr lang="en-US" sz="3600" spc="-35" dirty="0"/>
              <a:t> </a:t>
            </a:r>
            <a:r>
              <a:rPr sz="3600" dirty="0"/>
              <a:t>&amp;</a:t>
            </a:r>
            <a:r>
              <a:rPr sz="3600" spc="-70" dirty="0"/>
              <a:t> </a:t>
            </a:r>
            <a:r>
              <a:rPr sz="3600" spc="-15" dirty="0"/>
              <a:t>Credit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397723" y="1283715"/>
            <a:ext cx="12274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sz="2400" b="1" u="heavy" spc="-8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heavy" spc="-6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2424" y="1951124"/>
            <a:ext cx="1411905" cy="4973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9614" y="1888647"/>
            <a:ext cx="1368675" cy="6510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2815" y="1894322"/>
            <a:ext cx="603620" cy="5256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86851" y="2014542"/>
            <a:ext cx="632039" cy="2921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88630" y="1935780"/>
            <a:ext cx="1315499" cy="4211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79075" y="1860150"/>
            <a:ext cx="1268983" cy="5733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0087" y="1925140"/>
            <a:ext cx="1043929" cy="4409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94118" y="2543484"/>
            <a:ext cx="2713355" cy="881652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715010">
              <a:spcBef>
                <a:spcPts val="875"/>
              </a:spcBef>
              <a:tabLst>
                <a:tab pos="2190750" algn="l"/>
              </a:tabLst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2003	2007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210"/>
              </a:spcBef>
            </a:pP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sz="2400" b="1" u="heavy" spc="-6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Unicorns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6077" y="2642108"/>
            <a:ext cx="4895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12924" y="2642108"/>
            <a:ext cx="4895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98320" y="2642108"/>
            <a:ext cx="4895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31690" y="2642108"/>
            <a:ext cx="4895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42460" y="2639136"/>
            <a:ext cx="48958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07841" y="4511650"/>
            <a:ext cx="793085" cy="34390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07477" y="3769525"/>
            <a:ext cx="1810524" cy="3379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38538" y="3719083"/>
            <a:ext cx="1078264" cy="38090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56873" y="3666313"/>
            <a:ext cx="1119323" cy="51302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09409" y="3683381"/>
            <a:ext cx="949514" cy="52303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68829" y="3726613"/>
            <a:ext cx="921856" cy="37335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94686" y="4529370"/>
            <a:ext cx="1454101" cy="2271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43591" y="4419265"/>
            <a:ext cx="1621637" cy="39039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18786" y="4400974"/>
            <a:ext cx="696687" cy="44390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93281" y="3723944"/>
            <a:ext cx="1078261" cy="39501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485121" y="3749980"/>
            <a:ext cx="1168332" cy="3436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44667" y="4423703"/>
            <a:ext cx="1278849" cy="36037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374291" y="4576607"/>
            <a:ext cx="912459" cy="22776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56252" y="4423362"/>
            <a:ext cx="970933" cy="36238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903387" y="3680613"/>
            <a:ext cx="998961" cy="52204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389967" y="5136388"/>
            <a:ext cx="23056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Unicorns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453960" y="5711126"/>
            <a:ext cx="2508885" cy="514350"/>
            <a:chOff x="641159" y="5711126"/>
            <a:chExt cx="2508885" cy="514350"/>
          </a:xfrm>
        </p:grpSpPr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1159" y="5808919"/>
              <a:ext cx="1035912" cy="3111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8463" y="5711126"/>
              <a:ext cx="1431448" cy="514346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169905" y="5845671"/>
            <a:ext cx="1280766" cy="20954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547310" y="5787517"/>
            <a:ext cx="1148923" cy="31114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45198" y="5776062"/>
            <a:ext cx="2118920" cy="31114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745765" y="5801400"/>
            <a:ext cx="1744598" cy="37063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82081" y="6363614"/>
            <a:ext cx="1834790" cy="31010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230157" y="6374092"/>
            <a:ext cx="1022511" cy="30925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442155" y="6266941"/>
            <a:ext cx="1580812" cy="36605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769479" y="6363615"/>
            <a:ext cx="1737846" cy="34664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615437" y="6307623"/>
            <a:ext cx="1506787" cy="33697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285751" y="6432143"/>
            <a:ext cx="1411417" cy="23180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277468" y="5800085"/>
            <a:ext cx="1077197" cy="30242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206860" y="6320867"/>
            <a:ext cx="1523898" cy="344017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1964707" y="6376874"/>
            <a:ext cx="13843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533400"/>
            <a:ext cx="82340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65" dirty="0"/>
              <a:t>FinTech</a:t>
            </a:r>
            <a:r>
              <a:rPr sz="4000" spc="-25" dirty="0"/>
              <a:t> </a:t>
            </a:r>
            <a:r>
              <a:rPr sz="4000" dirty="0"/>
              <a:t>SME</a:t>
            </a:r>
            <a:r>
              <a:rPr sz="4000" spc="-25" dirty="0"/>
              <a:t> </a:t>
            </a:r>
            <a:r>
              <a:rPr sz="4000" spc="-5" dirty="0"/>
              <a:t>Lending</a:t>
            </a:r>
            <a:r>
              <a:rPr sz="4000" spc="-25" dirty="0"/>
              <a:t> </a:t>
            </a:r>
            <a:r>
              <a:rPr sz="4000" spc="-5" dirty="0"/>
              <a:t>Companies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51795" y="2350516"/>
            <a:ext cx="1806575" cy="2839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Alipay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Brex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C2FO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DPO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Fundbox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0273" y="2350161"/>
            <a:ext cx="2559050" cy="2839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Funding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Kabbage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Payoneer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1248" y="2349805"/>
            <a:ext cx="2945130" cy="2839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Prosper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Tencent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WeBank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Toast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Upserve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4707" y="6376874"/>
            <a:ext cx="13843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7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40" y="377444"/>
            <a:ext cx="1801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M</a:t>
            </a:r>
            <a:r>
              <a:rPr sz="4800" spc="-10" dirty="0"/>
              <a:t>o</a:t>
            </a:r>
            <a:r>
              <a:rPr sz="4800" spc="-5" dirty="0"/>
              <a:t>n</a:t>
            </a:r>
            <a:r>
              <a:rPr sz="4800" spc="-50" dirty="0"/>
              <a:t>e</a:t>
            </a:r>
            <a:r>
              <a:rPr sz="4800" dirty="0"/>
              <a:t>y</a:t>
            </a:r>
            <a:endParaRPr sz="4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567179"/>
            <a:ext cx="7374890" cy="213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u="heavy" spc="-1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Plato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13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‘symbol’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devised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1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Opposed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silver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money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825"/>
              </a:spcBef>
            </a:pP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Aristotle: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13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‘problem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commensurability’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9739" y="3687571"/>
            <a:ext cx="10199370" cy="27686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ct val="9040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‘Money is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guarantee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future.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24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nothing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insures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satisfying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arises.’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1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absolutes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‘Universal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Value’: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spcBef>
                <a:spcPts val="12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Durable,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Divisible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825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r>
              <a:rPr sz="2800" u="heavy" spc="-3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spcBef>
                <a:spcPts val="4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Durable,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Divisible,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Acceptable,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6359" y="200229"/>
            <a:ext cx="3498792" cy="18368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82619" y="2075866"/>
            <a:ext cx="19919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11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1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1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1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sz="11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domain.</a:t>
            </a:r>
            <a:endParaRPr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86441" y="4865712"/>
            <a:ext cx="1089025" cy="812800"/>
          </a:xfrm>
          <a:custGeom>
            <a:avLst/>
            <a:gdLst/>
            <a:ahLst/>
            <a:cxnLst/>
            <a:rect l="l" t="t" r="r" b="b"/>
            <a:pathLst>
              <a:path w="1089025" h="812800">
                <a:moveTo>
                  <a:pt x="1089025" y="0"/>
                </a:moveTo>
                <a:lnTo>
                  <a:pt x="0" y="0"/>
                </a:lnTo>
                <a:lnTo>
                  <a:pt x="0" y="381000"/>
                </a:lnTo>
                <a:lnTo>
                  <a:pt x="0" y="431800"/>
                </a:lnTo>
                <a:lnTo>
                  <a:pt x="0" y="812800"/>
                </a:lnTo>
                <a:lnTo>
                  <a:pt x="1089025" y="812800"/>
                </a:lnTo>
                <a:lnTo>
                  <a:pt x="1089025" y="431800"/>
                </a:lnTo>
                <a:lnTo>
                  <a:pt x="1089025" y="381000"/>
                </a:lnTo>
                <a:lnTo>
                  <a:pt x="10890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86441" y="3709999"/>
            <a:ext cx="1089025" cy="812800"/>
          </a:xfrm>
          <a:custGeom>
            <a:avLst/>
            <a:gdLst/>
            <a:ahLst/>
            <a:cxnLst/>
            <a:rect l="l" t="t" r="r" b="b"/>
            <a:pathLst>
              <a:path w="1089025" h="812800">
                <a:moveTo>
                  <a:pt x="1089025" y="0"/>
                </a:moveTo>
                <a:lnTo>
                  <a:pt x="0" y="0"/>
                </a:lnTo>
                <a:lnTo>
                  <a:pt x="0" y="381000"/>
                </a:lnTo>
                <a:lnTo>
                  <a:pt x="0" y="431800"/>
                </a:lnTo>
                <a:lnTo>
                  <a:pt x="0" y="812800"/>
                </a:lnTo>
                <a:lnTo>
                  <a:pt x="1089025" y="812800"/>
                </a:lnTo>
                <a:lnTo>
                  <a:pt x="1089025" y="431800"/>
                </a:lnTo>
                <a:lnTo>
                  <a:pt x="1089025" y="381000"/>
                </a:lnTo>
                <a:lnTo>
                  <a:pt x="10890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0096" y="2530195"/>
            <a:ext cx="1504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1040" y="2554306"/>
            <a:ext cx="10017125" cy="38953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70"/>
              </a:lnSpc>
              <a:tabLst>
                <a:tab pos="5257800" algn="l"/>
                <a:tab pos="8915400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Quicken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375,656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$81.4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0400" y="289880"/>
            <a:ext cx="6997735" cy="1356782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3600" spc="-25" dirty="0"/>
              <a:t>Largest </a:t>
            </a:r>
            <a:r>
              <a:rPr sz="3600" spc="-15" dirty="0"/>
              <a:t>U.S. </a:t>
            </a:r>
            <a:r>
              <a:rPr sz="3600" spc="-20" dirty="0"/>
              <a:t>Mortgage </a:t>
            </a:r>
            <a:r>
              <a:rPr sz="3600" spc="-10" dirty="0"/>
              <a:t>Lenders </a:t>
            </a:r>
            <a:r>
              <a:rPr sz="3600" dirty="0"/>
              <a:t>– </a:t>
            </a:r>
            <a:r>
              <a:rPr sz="3600" spc="5" dirty="0"/>
              <a:t>2018 </a:t>
            </a:r>
            <a:r>
              <a:rPr sz="3600" spc="-1075" dirty="0"/>
              <a:t> </a:t>
            </a:r>
            <a:r>
              <a:rPr sz="3600" spc="-5" dirty="0"/>
              <a:t>(out of</a:t>
            </a:r>
            <a:r>
              <a:rPr sz="3600" dirty="0"/>
              <a:t> $1.7</a:t>
            </a:r>
            <a:r>
              <a:rPr sz="3600" spc="5" dirty="0"/>
              <a:t> </a:t>
            </a:r>
            <a:r>
              <a:rPr sz="3600" spc="-35" dirty="0"/>
              <a:t>Trillion</a:t>
            </a:r>
            <a:r>
              <a:rPr sz="3600" spc="-5" dirty="0"/>
              <a:t> </a:t>
            </a:r>
            <a:r>
              <a:rPr sz="3600" spc="-15" dirty="0"/>
              <a:t>Originated)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729739" y="2149347"/>
            <a:ext cx="102590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  <a:tab pos="5499100" algn="l"/>
                <a:tab pos="9156700" algn="l"/>
              </a:tabLst>
            </a:pP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Wells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Fargo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258,762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$83.4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0452" y="2911043"/>
            <a:ext cx="2704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Morgan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Chase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0807" y="3304337"/>
            <a:ext cx="26142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17004" y="2911044"/>
            <a:ext cx="4773295" cy="80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  <a:tabLst>
                <a:tab pos="3670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187,642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$57.7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3229"/>
              </a:lnSpc>
              <a:tabLst>
                <a:tab pos="36703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192,652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$55.2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1162" y="5602223"/>
            <a:ext cx="21729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Flagstar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79514" y="5602223"/>
            <a:ext cx="46107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0774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73,087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$19.6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71040" y="3709999"/>
            <a:ext cx="8915400" cy="812800"/>
          </a:xfrm>
          <a:custGeom>
            <a:avLst/>
            <a:gdLst/>
            <a:ahLst/>
            <a:cxnLst/>
            <a:rect l="l" t="t" r="r" b="b"/>
            <a:pathLst>
              <a:path w="8915400" h="812800">
                <a:moveTo>
                  <a:pt x="8915400" y="0"/>
                </a:moveTo>
                <a:lnTo>
                  <a:pt x="8001000" y="0"/>
                </a:lnTo>
                <a:lnTo>
                  <a:pt x="7278687" y="0"/>
                </a:lnTo>
                <a:lnTo>
                  <a:pt x="5257800" y="0"/>
                </a:lnTo>
                <a:lnTo>
                  <a:pt x="4343400" y="0"/>
                </a:lnTo>
                <a:lnTo>
                  <a:pt x="4057015" y="12"/>
                </a:lnTo>
                <a:lnTo>
                  <a:pt x="0" y="12"/>
                </a:lnTo>
                <a:lnTo>
                  <a:pt x="0" y="381000"/>
                </a:lnTo>
                <a:lnTo>
                  <a:pt x="0" y="431812"/>
                </a:lnTo>
                <a:lnTo>
                  <a:pt x="0" y="812800"/>
                </a:lnTo>
                <a:lnTo>
                  <a:pt x="1663700" y="812800"/>
                </a:lnTo>
                <a:lnTo>
                  <a:pt x="8915400" y="812800"/>
                </a:lnTo>
                <a:lnTo>
                  <a:pt x="8915400" y="431800"/>
                </a:lnTo>
                <a:lnTo>
                  <a:pt x="8915400" y="381000"/>
                </a:lnTo>
                <a:lnTo>
                  <a:pt x="8915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1040" y="4865712"/>
            <a:ext cx="8915400" cy="812800"/>
          </a:xfrm>
          <a:custGeom>
            <a:avLst/>
            <a:gdLst/>
            <a:ahLst/>
            <a:cxnLst/>
            <a:rect l="l" t="t" r="r" b="b"/>
            <a:pathLst>
              <a:path w="8915400" h="812800">
                <a:moveTo>
                  <a:pt x="8915400" y="0"/>
                </a:moveTo>
                <a:lnTo>
                  <a:pt x="8915400" y="0"/>
                </a:lnTo>
                <a:lnTo>
                  <a:pt x="0" y="0"/>
                </a:lnTo>
                <a:lnTo>
                  <a:pt x="0" y="381000"/>
                </a:lnTo>
                <a:lnTo>
                  <a:pt x="0" y="431800"/>
                </a:lnTo>
                <a:lnTo>
                  <a:pt x="0" y="812800"/>
                </a:lnTo>
                <a:lnTo>
                  <a:pt x="4528248" y="812800"/>
                </a:lnTo>
                <a:lnTo>
                  <a:pt x="5257800" y="812800"/>
                </a:lnTo>
                <a:lnTo>
                  <a:pt x="7278687" y="812800"/>
                </a:lnTo>
                <a:lnTo>
                  <a:pt x="8001000" y="812800"/>
                </a:lnTo>
                <a:lnTo>
                  <a:pt x="8915400" y="812800"/>
                </a:lnTo>
                <a:lnTo>
                  <a:pt x="8915400" y="431800"/>
                </a:lnTo>
                <a:lnTo>
                  <a:pt x="8915400" y="381000"/>
                </a:lnTo>
                <a:lnTo>
                  <a:pt x="8915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1162" y="3685185"/>
            <a:ext cx="431292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ts val="318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Wholesale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Mortgage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ts val="318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LoanDepot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28637" y="3685185"/>
            <a:ext cx="2035175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>
              <a:lnSpc>
                <a:spcPts val="318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145,579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8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124,027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86339" y="3685185"/>
            <a:ext cx="1104265" cy="80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>
              <a:lnSpc>
                <a:spcPts val="318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$41.6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80"/>
              </a:lnSpc>
            </a:pP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$32.0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0095" y="4447235"/>
            <a:ext cx="16141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6647" y="4447235"/>
            <a:ext cx="20459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132,253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74349" y="4447235"/>
            <a:ext cx="11150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$29.5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0451" y="4840529"/>
            <a:ext cx="47853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ts val="318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Caliber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ts val="3180"/>
              </a:lnSpc>
              <a:buFont typeface="Arial MT"/>
              <a:buChar char="•"/>
              <a:tabLst>
                <a:tab pos="241935" algn="l"/>
              </a:tabLst>
            </a:pP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Fairway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Mortgage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29704" y="4840529"/>
            <a:ext cx="203390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318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104,037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8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105,780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87405" y="4840529"/>
            <a:ext cx="1102360" cy="80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318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$29.1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8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$24.9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58135" y="6290564"/>
            <a:ext cx="519684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" marR="30480">
              <a:lnSpc>
                <a:spcPts val="2090"/>
              </a:lnSpc>
              <a:spcBef>
                <a:spcPts val="225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ce: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‘He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ende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100" spc="-7" baseline="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100" spc="-450" baseline="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2018’ 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(9/6/19)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1000" y="911733"/>
            <a:ext cx="7514407" cy="5486459"/>
            <a:chOff x="791393" y="304987"/>
            <a:chExt cx="8939530" cy="618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393" y="304987"/>
              <a:ext cx="8939269" cy="59462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239" y="6146465"/>
              <a:ext cx="6546302" cy="3401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935024" y="6405372"/>
            <a:ext cx="3977004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7470" marR="30480" indent="-40005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‘List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 Credit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Card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Companies,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5" dirty="0">
                <a:latin typeface="Calibri"/>
                <a:cs typeface="Calibri"/>
              </a:rPr>
              <a:t>Ca</a:t>
            </a:r>
            <a:r>
              <a:rPr sz="1200" spc="-232" baseline="55555" dirty="0">
                <a:latin typeface="Arial MT"/>
                <a:cs typeface="Arial MT"/>
              </a:rPr>
              <a:t>1</a:t>
            </a:r>
            <a:r>
              <a:rPr sz="1400" spc="-155" dirty="0">
                <a:latin typeface="Calibri"/>
                <a:cs typeface="Calibri"/>
              </a:rPr>
              <a:t>r</a:t>
            </a:r>
            <a:r>
              <a:rPr sz="1200" spc="-232" baseline="55555" dirty="0">
                <a:latin typeface="Arial MT"/>
                <a:cs typeface="Arial MT"/>
              </a:rPr>
              <a:t>8</a:t>
            </a:r>
            <a:r>
              <a:rPr sz="1400" spc="-15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Networks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Major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Cards’,</a:t>
            </a:r>
            <a:r>
              <a:rPr sz="1400" spc="-5" dirty="0">
                <a:latin typeface="Calibri"/>
                <a:cs typeface="Calibri"/>
              </a:rPr>
              <a:t> WalletHub (1/13/20)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0517" y="6543878"/>
            <a:ext cx="3356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Courtesy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WalletHub.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permission.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512402"/>
            <a:ext cx="89388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Leading</a:t>
            </a:r>
            <a:r>
              <a:rPr sz="3600" spc="-10" dirty="0"/>
              <a:t> </a:t>
            </a:r>
            <a:r>
              <a:rPr sz="3600" spc="-5" dirty="0"/>
              <a:t>Chinese</a:t>
            </a:r>
            <a:r>
              <a:rPr sz="3600" spc="-15" dirty="0"/>
              <a:t> Credit</a:t>
            </a:r>
            <a:r>
              <a:rPr sz="3600" spc="-10" dirty="0"/>
              <a:t> </a:t>
            </a:r>
            <a:r>
              <a:rPr sz="3600" spc="-15" dirty="0"/>
              <a:t>Card</a:t>
            </a:r>
            <a:r>
              <a:rPr sz="3600" spc="-10" dirty="0"/>
              <a:t> </a:t>
            </a:r>
            <a:r>
              <a:rPr sz="3600" spc="-15" dirty="0"/>
              <a:t>Issuers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2413" y="1972746"/>
            <a:ext cx="9425807" cy="3274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2413" y="5279772"/>
            <a:ext cx="9425807" cy="9221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9014" y="6109716"/>
            <a:ext cx="4111625" cy="5207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75"/>
              </a:spcBef>
            </a:pPr>
            <a:r>
              <a:rPr sz="1100" spc="-10" dirty="0">
                <a:latin typeface="Calibri"/>
                <a:cs typeface="Calibri"/>
              </a:rPr>
              <a:t>Source: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‘Despite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rapid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digitisation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payments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China, </a:t>
            </a:r>
            <a:r>
              <a:rPr sz="1100" spc="-30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spc="-2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edit </a:t>
            </a:r>
            <a:r>
              <a:rPr sz="1100" spc="-2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usa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 w</a:t>
            </a:r>
            <a:r>
              <a:rPr sz="1100" dirty="0">
                <a:latin typeface="Calibri"/>
                <a:cs typeface="Calibri"/>
              </a:rPr>
              <a:t>ill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ea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heig</a:t>
            </a:r>
            <a:r>
              <a:rPr sz="1100" spc="-1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 b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350" dirty="0">
                <a:latin typeface="Calibri"/>
                <a:cs typeface="Calibri"/>
              </a:rPr>
              <a:t>2</a:t>
            </a:r>
            <a:r>
              <a:rPr sz="1050" spc="-150" baseline="13888" dirty="0">
                <a:latin typeface="Arial MT"/>
                <a:cs typeface="Arial MT"/>
              </a:rPr>
              <a:t>1</a:t>
            </a:r>
            <a:r>
              <a:rPr sz="1100" spc="-620" dirty="0">
                <a:latin typeface="Calibri"/>
                <a:cs typeface="Calibri"/>
              </a:rPr>
              <a:t>0</a:t>
            </a:r>
            <a:r>
              <a:rPr sz="1050" spc="-7" baseline="13888" dirty="0">
                <a:latin typeface="Arial MT"/>
                <a:cs typeface="Arial MT"/>
              </a:rPr>
              <a:t>9</a:t>
            </a:r>
            <a:r>
              <a:rPr sz="1050" spc="-75" baseline="13888" dirty="0">
                <a:latin typeface="Arial MT"/>
                <a:cs typeface="Arial MT"/>
              </a:rPr>
              <a:t> </a:t>
            </a:r>
            <a:r>
              <a:rPr sz="1100" dirty="0">
                <a:latin typeface="Calibri"/>
                <a:cs typeface="Calibri"/>
              </a:rPr>
              <a:t>20</a:t>
            </a:r>
            <a:r>
              <a:rPr sz="1100" spc="-135" dirty="0">
                <a:latin typeface="Calibri"/>
                <a:cs typeface="Calibri"/>
              </a:rPr>
              <a:t>’</a:t>
            </a:r>
            <a:r>
              <a:rPr sz="1100" dirty="0"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38100">
              <a:spcBef>
                <a:spcPts val="2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2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Asian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Banker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(2/28/19)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169" y="6467043"/>
            <a:ext cx="66344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© </a:t>
            </a:r>
            <a:r>
              <a:rPr sz="800" spc="-5" dirty="0">
                <a:latin typeface="Calibri"/>
                <a:cs typeface="Calibri"/>
              </a:rPr>
              <a:t>The </a:t>
            </a:r>
            <a:r>
              <a:rPr sz="800" dirty="0">
                <a:latin typeface="Calibri"/>
                <a:cs typeface="Calibri"/>
              </a:rPr>
              <a:t>Asian Banker. All rights reserved. </a:t>
            </a:r>
            <a:r>
              <a:rPr sz="800" spc="-5" dirty="0">
                <a:latin typeface="Calibri"/>
                <a:cs typeface="Calibri"/>
              </a:rPr>
              <a:t>This </a:t>
            </a:r>
            <a:r>
              <a:rPr sz="800" dirty="0">
                <a:latin typeface="Calibri"/>
                <a:cs typeface="Calibri"/>
              </a:rPr>
              <a:t>content </a:t>
            </a:r>
            <a:r>
              <a:rPr sz="800" spc="-5" dirty="0">
                <a:latin typeface="Calibri"/>
                <a:cs typeface="Calibri"/>
              </a:rPr>
              <a:t>is </a:t>
            </a:r>
            <a:r>
              <a:rPr sz="800" dirty="0">
                <a:latin typeface="Calibri"/>
                <a:cs typeface="Calibri"/>
              </a:rPr>
              <a:t>excluded </a:t>
            </a:r>
            <a:r>
              <a:rPr sz="800" spc="-5" dirty="0">
                <a:latin typeface="Calibri"/>
                <a:cs typeface="Calibri"/>
              </a:rPr>
              <a:t>from our Creative Commons license. For </a:t>
            </a:r>
            <a:r>
              <a:rPr sz="800" dirty="0">
                <a:latin typeface="Calibri"/>
                <a:cs typeface="Calibri"/>
              </a:rPr>
              <a:t>more </a:t>
            </a:r>
            <a:r>
              <a:rPr sz="800" spc="-5" dirty="0">
                <a:latin typeface="Calibri"/>
                <a:cs typeface="Calibri"/>
              </a:rPr>
              <a:t>information, see 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https://ocw.mit.edu/help/faq-fair-use/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517936"/>
            <a:ext cx="77863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U.S.</a:t>
            </a:r>
            <a:r>
              <a:rPr sz="3600" spc="-5" dirty="0"/>
              <a:t> </a:t>
            </a:r>
            <a:r>
              <a:rPr sz="3600" spc="-10" dirty="0"/>
              <a:t>Unsecured</a:t>
            </a:r>
            <a:r>
              <a:rPr sz="3600" spc="-5" dirty="0"/>
              <a:t> </a:t>
            </a:r>
            <a:r>
              <a:rPr sz="3600" spc="-20" dirty="0"/>
              <a:t>Personal</a:t>
            </a:r>
            <a:r>
              <a:rPr sz="3600" spc="-10" dirty="0"/>
              <a:t> </a:t>
            </a:r>
            <a:r>
              <a:rPr sz="3600" spc="-5" dirty="0"/>
              <a:t>Loans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800" y="1898442"/>
            <a:ext cx="8592573" cy="39755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20026" y="6205042"/>
            <a:ext cx="3049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</a:t>
            </a:r>
            <a:r>
              <a:rPr sz="1000" spc="-5" dirty="0">
                <a:latin typeface="Calibri"/>
                <a:cs typeface="Calibri"/>
              </a:rPr>
              <a:t>TransUnion. </a:t>
            </a:r>
            <a:r>
              <a:rPr sz="1000" dirty="0">
                <a:latin typeface="Calibri"/>
                <a:cs typeface="Calibri"/>
              </a:rPr>
              <a:t>All rights reserved. </a:t>
            </a:r>
            <a:r>
              <a:rPr sz="1000" spc="-5" dirty="0">
                <a:latin typeface="Calibri"/>
                <a:cs typeface="Calibri"/>
              </a:rPr>
              <a:t>This </a:t>
            </a:r>
            <a:r>
              <a:rPr sz="1000" dirty="0">
                <a:latin typeface="Calibri"/>
                <a:cs typeface="Calibri"/>
              </a:rPr>
              <a:t>content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excluded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our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Creative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Commons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license.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more 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information,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5162" y="6351881"/>
            <a:ext cx="7266940" cy="42989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R="694055" algn="r">
              <a:spcBef>
                <a:spcPts val="295"/>
              </a:spcBef>
            </a:pPr>
            <a:r>
              <a:rPr sz="800" spc="-5" dirty="0">
                <a:latin typeface="Arial MT"/>
                <a:cs typeface="Arial MT"/>
              </a:rPr>
              <a:t>20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34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‘U.S.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Consumers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Expected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Maintain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Strong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Activity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25" dirty="0">
                <a:latin typeface="Calibri"/>
                <a:cs typeface="Calibri"/>
              </a:rPr>
              <a:t>2020’,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TransUnion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(12/12/19)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306938"/>
            <a:ext cx="76155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Personal</a:t>
            </a:r>
            <a:r>
              <a:rPr sz="3600" spc="-25" dirty="0"/>
              <a:t> </a:t>
            </a:r>
            <a:r>
              <a:rPr sz="3600" spc="-5" dirty="0"/>
              <a:t>Loan</a:t>
            </a:r>
            <a:r>
              <a:rPr sz="3600" spc="-15" dirty="0"/>
              <a:t> </a:t>
            </a:r>
            <a:r>
              <a:rPr sz="3600" spc="-10" dirty="0"/>
              <a:t>Industry</a:t>
            </a:r>
            <a:r>
              <a:rPr sz="3600" spc="-15" dirty="0"/>
              <a:t> </a:t>
            </a:r>
            <a:r>
              <a:rPr sz="3600" spc="-55" dirty="0"/>
              <a:t>Trends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3400" y="1582569"/>
            <a:ext cx="9525000" cy="46072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97204" y="6403111"/>
            <a:ext cx="4648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</a:t>
            </a:r>
            <a:r>
              <a:rPr sz="1000" spc="-5" dirty="0">
                <a:latin typeface="Calibri"/>
                <a:cs typeface="Calibri"/>
              </a:rPr>
              <a:t>CNBC. </a:t>
            </a:r>
            <a:r>
              <a:rPr sz="1000" dirty="0">
                <a:latin typeface="Calibri"/>
                <a:cs typeface="Calibri"/>
              </a:rPr>
              <a:t>All rights </a:t>
            </a:r>
            <a:r>
              <a:rPr sz="1000" spc="-5" dirty="0">
                <a:latin typeface="Calibri"/>
                <a:cs typeface="Calibri"/>
              </a:rPr>
              <a:t>reserved. This </a:t>
            </a:r>
            <a:r>
              <a:rPr sz="1000" dirty="0">
                <a:latin typeface="Calibri"/>
                <a:cs typeface="Calibri"/>
              </a:rPr>
              <a:t>content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excluded </a:t>
            </a:r>
            <a:r>
              <a:rPr sz="1000" spc="-5" dirty="0">
                <a:latin typeface="Calibri"/>
                <a:cs typeface="Calibri"/>
              </a:rPr>
              <a:t>from our Creative Commons license.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more </a:t>
            </a:r>
            <a:r>
              <a:rPr sz="1000" spc="-5" dirty="0">
                <a:latin typeface="Calibri"/>
                <a:cs typeface="Calibri"/>
              </a:rPr>
              <a:t>information, see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  <a:hlinkClick r:id="rId3"/>
              </a:rPr>
              <a:t>h</a:t>
            </a:r>
            <a:r>
              <a:rPr sz="100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ttps://ocw.mit.edu/help/faq-fair-use/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3951" y="6346656"/>
            <a:ext cx="6705600" cy="4438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R="760730" algn="r">
              <a:spcBef>
                <a:spcPts val="335"/>
              </a:spcBef>
            </a:pPr>
            <a:r>
              <a:rPr sz="800" spc="-5" dirty="0">
                <a:latin typeface="Arial MT"/>
                <a:cs typeface="Arial MT"/>
              </a:rPr>
              <a:t>21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42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‘Fintechs</a:t>
            </a:r>
            <a:r>
              <a:rPr sz="1400" dirty="0">
                <a:latin typeface="Calibri"/>
                <a:cs typeface="Calibri"/>
              </a:rPr>
              <a:t> help </a:t>
            </a:r>
            <a:r>
              <a:rPr sz="1400" spc="-5" dirty="0">
                <a:latin typeface="Calibri"/>
                <a:cs typeface="Calibri"/>
              </a:rPr>
              <a:t>boost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 </a:t>
            </a:r>
            <a:r>
              <a:rPr sz="1400" spc="-5" dirty="0">
                <a:latin typeface="Calibri"/>
                <a:cs typeface="Calibri"/>
              </a:rPr>
              <a:t>personal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loan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surge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dirty="0">
                <a:latin typeface="Calibri"/>
                <a:cs typeface="Calibri"/>
              </a:rPr>
              <a:t> 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record</a:t>
            </a:r>
            <a:r>
              <a:rPr sz="1400" dirty="0">
                <a:latin typeface="Calibri"/>
                <a:cs typeface="Calibri"/>
              </a:rPr>
              <a:t> $138 </a:t>
            </a:r>
            <a:r>
              <a:rPr sz="1400" spc="-20" dirty="0">
                <a:latin typeface="Calibri"/>
                <a:cs typeface="Calibri"/>
              </a:rPr>
              <a:t>billion’,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CNBC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(2/21/19)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400" y="533400"/>
            <a:ext cx="85191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65" dirty="0"/>
              <a:t>FinTech</a:t>
            </a:r>
            <a:r>
              <a:rPr sz="4000" spc="-10" dirty="0"/>
              <a:t> </a:t>
            </a:r>
            <a:r>
              <a:rPr sz="4000" spc="-25" dirty="0"/>
              <a:t>Personal</a:t>
            </a:r>
            <a:r>
              <a:rPr sz="4000" spc="-20" dirty="0"/>
              <a:t> </a:t>
            </a:r>
            <a:r>
              <a:rPr sz="4000" spc="-5" dirty="0"/>
              <a:t>Loan </a:t>
            </a:r>
            <a:r>
              <a:rPr sz="4000" spc="-10" dirty="0"/>
              <a:t>Companies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914471" y="1975612"/>
            <a:ext cx="4571365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Affirm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Afterpay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Avant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GreenSky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Klarna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Club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Marcus (by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Goldman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Sachs)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0364" y="1975257"/>
            <a:ext cx="340614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Monzo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Nubank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Prosper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Revolut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SoFi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Installments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Upstart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590376"/>
            <a:ext cx="82486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Private</a:t>
            </a:r>
            <a:r>
              <a:rPr sz="3600" spc="-20" dirty="0"/>
              <a:t> </a:t>
            </a:r>
            <a:r>
              <a:rPr sz="3600" spc="-10" dirty="0"/>
              <a:t>Student</a:t>
            </a:r>
            <a:r>
              <a:rPr sz="3600" spc="-15" dirty="0"/>
              <a:t> </a:t>
            </a:r>
            <a:r>
              <a:rPr sz="3600" spc="-5" dirty="0"/>
              <a:t>Loan</a:t>
            </a:r>
            <a:r>
              <a:rPr sz="3600" spc="-10" dirty="0"/>
              <a:t> </a:t>
            </a:r>
            <a:r>
              <a:rPr sz="3600" spc="-20" dirty="0"/>
              <a:t>Originators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4294967295"/>
          </p:nvPr>
        </p:nvSpPr>
        <p:spPr>
          <a:xfrm>
            <a:off x="812800" y="1577976"/>
            <a:ext cx="5303838" cy="4229363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Ascent</a:t>
            </a:r>
          </a:p>
          <a:p>
            <a:pPr marL="469900" indent="-457834">
              <a:lnSpc>
                <a:spcPts val="3335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Citizens</a:t>
            </a:r>
            <a:r>
              <a:rPr spc="-35" dirty="0"/>
              <a:t> </a:t>
            </a:r>
            <a:r>
              <a:rPr spc="-5" dirty="0"/>
              <a:t>Bank</a:t>
            </a:r>
          </a:p>
          <a:p>
            <a:pPr marL="469900" indent="-457834">
              <a:lnSpc>
                <a:spcPts val="333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College</a:t>
            </a:r>
            <a:r>
              <a:rPr spc="-25" dirty="0"/>
              <a:t> </a:t>
            </a:r>
            <a:r>
              <a:rPr spc="-35" dirty="0"/>
              <a:t>Ave</a:t>
            </a:r>
          </a:p>
          <a:p>
            <a:pPr marL="469900" indent="-457834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5" dirty="0"/>
              <a:t>CommonBond</a:t>
            </a:r>
          </a:p>
          <a:p>
            <a:pPr marL="469900" indent="-457834">
              <a:lnSpc>
                <a:spcPts val="333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Credible</a:t>
            </a:r>
            <a:r>
              <a:rPr spc="-25" dirty="0"/>
              <a:t> </a:t>
            </a:r>
            <a:r>
              <a:rPr spc="-5" dirty="0"/>
              <a:t>(comparison</a:t>
            </a:r>
            <a:r>
              <a:rPr spc="-30" dirty="0"/>
              <a:t> </a:t>
            </a:r>
            <a:r>
              <a:rPr spc="-5" dirty="0"/>
              <a:t>shopping)</a:t>
            </a:r>
          </a:p>
          <a:p>
            <a:pPr marL="469900" indent="-457834">
              <a:lnSpc>
                <a:spcPts val="333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Discover</a:t>
            </a:r>
          </a:p>
          <a:p>
            <a:pPr marL="469900" indent="-457834">
              <a:lnSpc>
                <a:spcPts val="3335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5" dirty="0"/>
              <a:t>Earnest</a:t>
            </a:r>
          </a:p>
          <a:p>
            <a:pPr marL="469900" indent="-457834">
              <a:lnSpc>
                <a:spcPts val="333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EDvestinU</a:t>
            </a:r>
          </a:p>
          <a:p>
            <a:pPr marL="469900" indent="-457834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5" dirty="0"/>
              <a:t>INvested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4294967295"/>
          </p:nvPr>
        </p:nvSpPr>
        <p:spPr>
          <a:xfrm>
            <a:off x="7700964" y="1577975"/>
            <a:ext cx="5303837" cy="3811300"/>
          </a:xfrm>
          <a:prstGeom prst="rect">
            <a:avLst/>
          </a:prstGeom>
        </p:spPr>
        <p:txBody>
          <a:bodyPr vert="horz" wrap="square" lIns="0" tIns="127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5" dirty="0"/>
              <a:t>LendKey </a:t>
            </a:r>
            <a:r>
              <a:rPr spc="-5" dirty="0"/>
              <a:t>(partners</a:t>
            </a:r>
            <a:r>
              <a:rPr spc="-15" dirty="0"/>
              <a:t> </a:t>
            </a:r>
            <a:r>
              <a:rPr dirty="0"/>
              <a:t>w/</a:t>
            </a:r>
            <a:r>
              <a:rPr spc="-15" dirty="0"/>
              <a:t> </a:t>
            </a:r>
            <a:r>
              <a:rPr spc="-10" dirty="0"/>
              <a:t>banks)</a:t>
            </a: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5" dirty="0"/>
              <a:t>MPower</a:t>
            </a: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Navient</a:t>
            </a:r>
          </a:p>
          <a:p>
            <a:pPr marL="469900" indent="-457834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10" dirty="0"/>
              <a:t>Prodigy</a:t>
            </a:r>
          </a:p>
          <a:p>
            <a:pPr marL="469900" indent="-457834">
              <a:lnSpc>
                <a:spcPts val="3335"/>
              </a:lnSpc>
              <a:spcBef>
                <a:spcPts val="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5" dirty="0"/>
              <a:t>Sallie</a:t>
            </a:r>
            <a:r>
              <a:rPr spc="-30" dirty="0"/>
              <a:t> </a:t>
            </a:r>
            <a:r>
              <a:rPr dirty="0"/>
              <a:t>Mae</a:t>
            </a:r>
          </a:p>
          <a:p>
            <a:pPr marL="469900" indent="-457834">
              <a:lnSpc>
                <a:spcPts val="333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5" dirty="0"/>
              <a:t>Sofi</a:t>
            </a:r>
          </a:p>
          <a:p>
            <a:pPr marL="469900" indent="-457834">
              <a:lnSpc>
                <a:spcPts val="3325"/>
              </a:lnSpc>
              <a:spcBef>
                <a:spcPts val="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25" dirty="0"/>
              <a:t>SunTrust </a:t>
            </a:r>
            <a:r>
              <a:rPr spc="-5" dirty="0"/>
              <a:t>Bank</a:t>
            </a:r>
          </a:p>
          <a:p>
            <a:pPr marL="469900" indent="-457834">
              <a:lnSpc>
                <a:spcPts val="3325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pc="-25" dirty="0"/>
              <a:t>Wells</a:t>
            </a:r>
            <a:r>
              <a:rPr spc="-30" dirty="0"/>
              <a:t> Fargo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23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294303"/>
            <a:ext cx="9368155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66105" algn="l"/>
              </a:tabLst>
            </a:pPr>
            <a:r>
              <a:rPr sz="3600" spc="-20" dirty="0"/>
              <a:t>Marketplace</a:t>
            </a:r>
            <a:r>
              <a:rPr sz="3600" spc="15" dirty="0"/>
              <a:t> </a:t>
            </a:r>
            <a:r>
              <a:rPr sz="3600" spc="-5" dirty="0"/>
              <a:t>Lending</a:t>
            </a:r>
            <a:r>
              <a:rPr lang="en-US" sz="3600" spc="-5" dirty="0"/>
              <a:t> </a:t>
            </a:r>
            <a:r>
              <a:rPr sz="3600" dirty="0"/>
              <a:t>-</a:t>
            </a:r>
            <a:r>
              <a:rPr sz="3600" spc="-25" dirty="0"/>
              <a:t> </a:t>
            </a:r>
            <a:r>
              <a:rPr sz="3600" spc="-5" dirty="0"/>
              <a:t>Lending</a:t>
            </a:r>
            <a:r>
              <a:rPr sz="3600" spc="-30" dirty="0"/>
              <a:t> </a:t>
            </a:r>
            <a:r>
              <a:rPr sz="3600" spc="-5" dirty="0"/>
              <a:t>Club</a:t>
            </a:r>
            <a:br>
              <a:rPr lang="en-US" sz="3600" spc="-5" dirty="0"/>
            </a:br>
            <a:endParaRPr sz="3600" dirty="0"/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spc="-5" dirty="0"/>
              <a:t>Online</a:t>
            </a:r>
            <a:r>
              <a:rPr sz="2800" spc="-10" dirty="0"/>
              <a:t> </a:t>
            </a:r>
            <a:r>
              <a:rPr sz="2800" spc="-20" dirty="0"/>
              <a:t>Fee</a:t>
            </a:r>
            <a:r>
              <a:rPr sz="2800" spc="-5" dirty="0"/>
              <a:t> Based</a:t>
            </a:r>
            <a:r>
              <a:rPr sz="2800" dirty="0"/>
              <a:t> </a:t>
            </a:r>
            <a:r>
              <a:rPr sz="2800" spc="-15" dirty="0"/>
              <a:t>Platforms</a:t>
            </a:r>
            <a:r>
              <a:rPr sz="2800" spc="5" dirty="0"/>
              <a:t> </a:t>
            </a:r>
            <a:r>
              <a:rPr sz="2800" spc="-5" dirty="0"/>
              <a:t>Connecting</a:t>
            </a:r>
            <a:r>
              <a:rPr sz="2800" spc="-10" dirty="0"/>
              <a:t> </a:t>
            </a:r>
            <a:r>
              <a:rPr sz="2800" spc="-20" dirty="0"/>
              <a:t>Borrowers</a:t>
            </a:r>
            <a:r>
              <a:rPr sz="2800" spc="5" dirty="0"/>
              <a:t> </a:t>
            </a:r>
            <a:r>
              <a:rPr sz="2800" spc="-5" dirty="0"/>
              <a:t>with</a:t>
            </a:r>
            <a:r>
              <a:rPr sz="2800" spc="5" dirty="0"/>
              <a:t> </a:t>
            </a:r>
            <a:r>
              <a:rPr sz="2800" spc="-25" dirty="0"/>
              <a:t>Investors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190" y="2263003"/>
            <a:ext cx="8991600" cy="4030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1035" y="6304076"/>
            <a:ext cx="5481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 Club. All rights reserved. This content is excluded from our Creative Commons license. For more </a:t>
            </a:r>
            <a:r>
              <a:rPr sz="10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information,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https://ocw.mit.edu/help/faq-fair-use/</a:t>
            </a:r>
            <a:endParaRPr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2016" y="6327496"/>
            <a:ext cx="6281420" cy="4965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765175" algn="r">
              <a:spcBef>
                <a:spcPts val="484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685"/>
              </a:spcBef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‘Investor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Roadshow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Presentation, Summer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2019’,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Lending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Club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(Summer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692" y="418683"/>
            <a:ext cx="53314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Lending</a:t>
            </a:r>
            <a:r>
              <a:rPr sz="3600" spc="-85" dirty="0"/>
              <a:t> </a:t>
            </a:r>
            <a:r>
              <a:rPr sz="3600" spc="-5" dirty="0"/>
              <a:t>Club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5841" y="1524000"/>
            <a:ext cx="10185918" cy="4498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9103" y="6427863"/>
            <a:ext cx="46126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</a:t>
            </a:r>
            <a:r>
              <a:rPr sz="1000" spc="-5" dirty="0">
                <a:latin typeface="Calibri"/>
                <a:cs typeface="Calibri"/>
              </a:rPr>
              <a:t>Lending Club. </a:t>
            </a:r>
            <a:r>
              <a:rPr sz="1000" dirty="0">
                <a:latin typeface="Calibri"/>
                <a:cs typeface="Calibri"/>
              </a:rPr>
              <a:t>All rights reserved. </a:t>
            </a:r>
            <a:r>
              <a:rPr sz="1000" spc="-5" dirty="0">
                <a:latin typeface="Calibri"/>
                <a:cs typeface="Calibri"/>
              </a:rPr>
              <a:t>This </a:t>
            </a:r>
            <a:r>
              <a:rPr sz="1000" dirty="0">
                <a:latin typeface="Calibri"/>
                <a:cs typeface="Calibri"/>
              </a:rPr>
              <a:t>content </a:t>
            </a:r>
            <a:r>
              <a:rPr sz="1000" spc="-5" dirty="0">
                <a:latin typeface="Calibri"/>
                <a:cs typeface="Calibri"/>
              </a:rPr>
              <a:t>is </a:t>
            </a:r>
            <a:r>
              <a:rPr sz="1000" dirty="0">
                <a:latin typeface="Calibri"/>
                <a:cs typeface="Calibri"/>
              </a:rPr>
              <a:t>excluded </a:t>
            </a:r>
            <a:r>
              <a:rPr sz="1000" spc="-5" dirty="0">
                <a:latin typeface="Calibri"/>
                <a:cs typeface="Calibri"/>
              </a:rPr>
              <a:t>from our Creative Commons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license.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 </a:t>
            </a:r>
            <a:r>
              <a:rPr sz="1000" dirty="0">
                <a:latin typeface="Calibri"/>
                <a:cs typeface="Calibri"/>
              </a:rPr>
              <a:t>more</a:t>
            </a:r>
            <a:r>
              <a:rPr sz="1000" spc="-5" dirty="0">
                <a:latin typeface="Calibri"/>
                <a:cs typeface="Calibri"/>
              </a:rPr>
              <a:t> information, see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2016" y="6327496"/>
            <a:ext cx="6281420" cy="4965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765175" algn="r">
              <a:spcBef>
                <a:spcPts val="484"/>
              </a:spcBef>
            </a:pPr>
            <a:r>
              <a:rPr sz="800" spc="-5" dirty="0">
                <a:latin typeface="Arial MT"/>
                <a:cs typeface="Arial MT"/>
              </a:rPr>
              <a:t>25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68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‘Investor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Roadshow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Presentation, Summer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2019’,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Lending </a:t>
            </a:r>
            <a:r>
              <a:rPr sz="1400" dirty="0">
                <a:latin typeface="Calibri"/>
                <a:cs typeface="Calibri"/>
              </a:rPr>
              <a:t>Club </a:t>
            </a:r>
            <a:r>
              <a:rPr sz="1400" spc="-5" dirty="0">
                <a:latin typeface="Calibri"/>
                <a:cs typeface="Calibri"/>
              </a:rPr>
              <a:t>(Summer</a:t>
            </a:r>
            <a:r>
              <a:rPr sz="1400" dirty="0">
                <a:latin typeface="Calibri"/>
                <a:cs typeface="Calibri"/>
              </a:rPr>
              <a:t> 2019)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6" y="533400"/>
            <a:ext cx="6806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China</a:t>
            </a:r>
            <a:r>
              <a:rPr sz="3600" spc="-20" dirty="0"/>
              <a:t> </a:t>
            </a:r>
            <a:r>
              <a:rPr sz="3600" spc="-25" dirty="0"/>
              <a:t>Peer</a:t>
            </a:r>
            <a:r>
              <a:rPr sz="3600" spc="-15" dirty="0"/>
              <a:t> </a:t>
            </a:r>
            <a:r>
              <a:rPr sz="3600" spc="-25" dirty="0"/>
              <a:t>to</a:t>
            </a:r>
            <a:r>
              <a:rPr sz="3600" spc="-30" dirty="0"/>
              <a:t> </a:t>
            </a:r>
            <a:r>
              <a:rPr sz="3600" spc="-25" dirty="0"/>
              <a:t>Peer</a:t>
            </a:r>
            <a:r>
              <a:rPr sz="3600" spc="-15" dirty="0"/>
              <a:t> </a:t>
            </a:r>
            <a:r>
              <a:rPr sz="3600" spc="-5" dirty="0"/>
              <a:t>Lending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762760" y="2069042"/>
            <a:ext cx="9260840" cy="3180358"/>
          </a:xfrm>
          <a:prstGeom prst="rect">
            <a:avLst/>
          </a:prstGeom>
        </p:spPr>
        <p:txBody>
          <a:bodyPr vert="horz" wrap="square" lIns="0" tIns="635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96545" marR="5080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97815" algn="l"/>
              </a:tabLst>
            </a:pPr>
            <a:r>
              <a:rPr dirty="0"/>
              <a:t>343</a:t>
            </a:r>
            <a:r>
              <a:rPr spc="10" dirty="0"/>
              <a:t> </a:t>
            </a:r>
            <a:r>
              <a:rPr spc="-5" dirty="0"/>
              <a:t>Companies,</a:t>
            </a:r>
            <a:r>
              <a:rPr spc="5" dirty="0"/>
              <a:t> </a:t>
            </a:r>
            <a:r>
              <a:rPr spc="-5" dirty="0"/>
              <a:t>down</a:t>
            </a:r>
            <a:r>
              <a:rPr spc="5" dirty="0"/>
              <a:t> </a:t>
            </a:r>
            <a:r>
              <a:rPr spc="-15" dirty="0"/>
              <a:t>from</a:t>
            </a:r>
            <a:r>
              <a:rPr dirty="0"/>
              <a:t> 2680</a:t>
            </a:r>
            <a:r>
              <a:rPr spc="10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2016</a:t>
            </a:r>
            <a:r>
              <a:rPr spc="10" dirty="0"/>
              <a:t> </a:t>
            </a:r>
            <a:r>
              <a:rPr spc="-5" dirty="0"/>
              <a:t>per</a:t>
            </a:r>
            <a:r>
              <a:rPr dirty="0"/>
              <a:t> 493</a:t>
            </a:r>
            <a:r>
              <a:rPr spc="10" dirty="0"/>
              <a:t> </a:t>
            </a:r>
            <a:r>
              <a:rPr dirty="0"/>
              <a:t>B</a:t>
            </a:r>
            <a:r>
              <a:rPr spc="5" dirty="0"/>
              <a:t> </a:t>
            </a:r>
            <a:r>
              <a:rPr spc="-5" dirty="0"/>
              <a:t>yuan</a:t>
            </a:r>
            <a:r>
              <a:rPr spc="5" dirty="0"/>
              <a:t> </a:t>
            </a:r>
            <a:r>
              <a:rPr dirty="0"/>
              <a:t>($70</a:t>
            </a:r>
            <a:r>
              <a:rPr spc="10" dirty="0"/>
              <a:t> </a:t>
            </a:r>
            <a:r>
              <a:rPr dirty="0"/>
              <a:t>B)</a:t>
            </a:r>
            <a:r>
              <a:rPr spc="5" dirty="0"/>
              <a:t> </a:t>
            </a:r>
            <a:r>
              <a:rPr spc="-5" dirty="0"/>
              <a:t>loans </a:t>
            </a:r>
            <a:r>
              <a:rPr spc="-615" dirty="0"/>
              <a:t> </a:t>
            </a:r>
            <a:r>
              <a:rPr spc="-10" dirty="0"/>
              <a:t>outstanding </a:t>
            </a:r>
            <a:r>
              <a:rPr spc="-5" dirty="0"/>
              <a:t>down</a:t>
            </a:r>
            <a:r>
              <a:rPr spc="10" dirty="0"/>
              <a:t> </a:t>
            </a:r>
            <a:r>
              <a:rPr spc="-15" dirty="0"/>
              <a:t>from</a:t>
            </a:r>
            <a:r>
              <a:rPr dirty="0"/>
              <a:t> 1.3</a:t>
            </a:r>
            <a:r>
              <a:rPr spc="10" dirty="0"/>
              <a:t> </a:t>
            </a:r>
            <a:r>
              <a:rPr dirty="0"/>
              <a:t>T </a:t>
            </a:r>
            <a:r>
              <a:rPr spc="-5" dirty="0"/>
              <a:t>yuan</a:t>
            </a:r>
            <a:r>
              <a:rPr spc="5" dirty="0"/>
              <a:t> </a:t>
            </a:r>
            <a:r>
              <a:rPr dirty="0"/>
              <a:t>($189</a:t>
            </a:r>
            <a:r>
              <a:rPr spc="5" dirty="0"/>
              <a:t> </a:t>
            </a:r>
            <a:r>
              <a:rPr dirty="0"/>
              <a:t>B)</a:t>
            </a:r>
          </a:p>
          <a:p>
            <a:pPr marL="55244"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800" dirty="0"/>
          </a:p>
          <a:p>
            <a:pPr marL="296545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7815" algn="l"/>
              </a:tabLst>
            </a:pPr>
            <a:r>
              <a:rPr spc="-10" dirty="0"/>
              <a:t>November</a:t>
            </a:r>
            <a:r>
              <a:rPr spc="-5" dirty="0"/>
              <a:t> </a:t>
            </a:r>
            <a:r>
              <a:rPr dirty="0"/>
              <a:t>2019</a:t>
            </a:r>
            <a:r>
              <a:rPr spc="5" dirty="0"/>
              <a:t> </a:t>
            </a:r>
            <a:r>
              <a:rPr dirty="0"/>
              <a:t>Announced </a:t>
            </a:r>
            <a:r>
              <a:rPr spc="-10" dirty="0"/>
              <a:t>new</a:t>
            </a:r>
            <a:r>
              <a:rPr spc="-5" dirty="0"/>
              <a:t> </a:t>
            </a:r>
            <a:r>
              <a:rPr dirty="0"/>
              <a:t>P2P </a:t>
            </a:r>
            <a:r>
              <a:rPr spc="-5" dirty="0"/>
              <a:t>lender</a:t>
            </a:r>
            <a:r>
              <a:rPr dirty="0"/>
              <a:t> </a:t>
            </a:r>
            <a:r>
              <a:rPr spc="-10" dirty="0"/>
              <a:t>regulations</a:t>
            </a:r>
          </a:p>
          <a:p>
            <a:pPr marL="753745" lvl="1" indent="-229235">
              <a:lnSpc>
                <a:spcPct val="100000"/>
              </a:lnSpc>
              <a:spcBef>
                <a:spcPts val="140"/>
              </a:spcBef>
              <a:buFont typeface="Arial MT"/>
              <a:buChar char="•"/>
              <a:tabLst>
                <a:tab pos="755015" algn="l"/>
              </a:tabLst>
            </a:pPr>
            <a:r>
              <a:rPr sz="2800" spc="-15" dirty="0"/>
              <a:t>Require</a:t>
            </a:r>
            <a:r>
              <a:rPr sz="2800" spc="-20" dirty="0"/>
              <a:t> </a:t>
            </a:r>
            <a:r>
              <a:rPr sz="2800" dirty="0"/>
              <a:t>1</a:t>
            </a:r>
            <a:r>
              <a:rPr sz="2800" spc="-5" dirty="0"/>
              <a:t> </a:t>
            </a:r>
            <a:r>
              <a:rPr sz="2800" dirty="0"/>
              <a:t>B</a:t>
            </a:r>
            <a:r>
              <a:rPr sz="2800" spc="-10" dirty="0"/>
              <a:t> </a:t>
            </a:r>
            <a:r>
              <a:rPr sz="2800" spc="-5" dirty="0"/>
              <a:t>yuan</a:t>
            </a:r>
            <a:r>
              <a:rPr sz="2800" dirty="0"/>
              <a:t> </a:t>
            </a:r>
            <a:r>
              <a:rPr sz="2800" spc="-10" dirty="0"/>
              <a:t>Capital</a:t>
            </a:r>
            <a:endParaRPr sz="2800" dirty="0"/>
          </a:p>
          <a:p>
            <a:pPr marL="753745" lvl="1" indent="-229235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755015" algn="l"/>
              </a:tabLst>
            </a:pPr>
            <a:r>
              <a:rPr sz="2800" spc="-5" dirty="0"/>
              <a:t>Only</a:t>
            </a:r>
            <a:r>
              <a:rPr sz="2800" spc="-10" dirty="0"/>
              <a:t> Institutional</a:t>
            </a:r>
            <a:r>
              <a:rPr sz="2800" dirty="0"/>
              <a:t> </a:t>
            </a:r>
            <a:r>
              <a:rPr sz="2800" spc="-5" dirty="0"/>
              <a:t>Funding</a:t>
            </a:r>
            <a:endParaRPr sz="2800" dirty="0"/>
          </a:p>
          <a:p>
            <a:pPr marL="753745" lvl="1" indent="-229235">
              <a:lnSpc>
                <a:spcPct val="100000"/>
              </a:lnSpc>
              <a:spcBef>
                <a:spcPts val="140"/>
              </a:spcBef>
              <a:buFont typeface="Arial MT"/>
              <a:buChar char="•"/>
              <a:tabLst>
                <a:tab pos="755015" algn="l"/>
              </a:tabLst>
            </a:pPr>
            <a:r>
              <a:rPr sz="2800" spc="-5" dirty="0"/>
              <a:t>Or</a:t>
            </a:r>
            <a:r>
              <a:rPr sz="2800" spc="-15" dirty="0"/>
              <a:t> </a:t>
            </a:r>
            <a:r>
              <a:rPr sz="2800" spc="-10" dirty="0"/>
              <a:t>must </a:t>
            </a:r>
            <a:r>
              <a:rPr sz="2800" spc="-15" dirty="0"/>
              <a:t>exit</a:t>
            </a:r>
            <a:r>
              <a:rPr sz="2800" spc="-10" dirty="0"/>
              <a:t> </a:t>
            </a:r>
            <a:r>
              <a:rPr sz="2800" spc="-5" dirty="0"/>
              <a:t>business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7528741" y="6356603"/>
            <a:ext cx="5330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spcBef>
                <a:spcPts val="100"/>
              </a:spcBef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‘China’s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scandal-plagued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P2P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faces ‘continued </a:t>
            </a:r>
            <a:r>
              <a:rPr sz="1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200" spc="-127" baseline="31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sz="1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ressure’</a:t>
            </a:r>
            <a:r>
              <a:rPr sz="1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400" spc="-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amid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tightening regulation’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Morning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(1/7/20)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740" y="572515"/>
            <a:ext cx="70351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6925" algn="l"/>
              </a:tabLst>
            </a:pPr>
            <a:r>
              <a:rPr sz="3600" spc="-15" dirty="0"/>
              <a:t>What</a:t>
            </a:r>
            <a:r>
              <a:rPr sz="3600" spc="5" dirty="0"/>
              <a:t> </a:t>
            </a:r>
            <a:r>
              <a:rPr sz="3600" spc="-5" dirty="0"/>
              <a:t>is</a:t>
            </a:r>
            <a:r>
              <a:rPr lang="en-US" sz="3600" spc="-5" dirty="0"/>
              <a:t> </a:t>
            </a:r>
            <a:r>
              <a:rPr sz="3600" spc="-5" dirty="0"/>
              <a:t>the</a:t>
            </a:r>
            <a:r>
              <a:rPr sz="3600" spc="-20" dirty="0"/>
              <a:t> </a:t>
            </a:r>
            <a:r>
              <a:rPr sz="3600" spc="-30" dirty="0"/>
              <a:t>Role</a:t>
            </a:r>
            <a:r>
              <a:rPr sz="3600" spc="-25" dirty="0"/>
              <a:t> </a:t>
            </a:r>
            <a:r>
              <a:rPr sz="3600" spc="-5" dirty="0"/>
              <a:t>of</a:t>
            </a:r>
            <a:r>
              <a:rPr sz="3600" spc="-10" dirty="0"/>
              <a:t> </a:t>
            </a:r>
            <a:r>
              <a:rPr sz="3600" spc="-15" dirty="0"/>
              <a:t>Money?</a:t>
            </a:r>
            <a:endParaRPr sz="36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38100">
              <a:spcBef>
                <a:spcPts val="25"/>
              </a:spcBef>
            </a:pPr>
            <a:fld id="{81D60167-4931-47E6-BA6A-407CBD079E47}" type="slidenum">
              <a:rPr spc="-5" dirty="0"/>
              <a:pPr marL="38100">
                <a:spcBef>
                  <a:spcPts val="25"/>
                </a:spcBef>
              </a:pPr>
              <a:t>8</a:t>
            </a:fld>
            <a:endParaRPr spc="-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5934" y="2643162"/>
            <a:ext cx="1904994" cy="22986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6371" y="2748054"/>
            <a:ext cx="2886260" cy="21647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6898" y="2801390"/>
            <a:ext cx="3150471" cy="2100381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15209" y="5006136"/>
          <a:ext cx="9867264" cy="1080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marL="252729">
                        <a:lnSpc>
                          <a:spcPts val="76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©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Unknown.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rights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reserved.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is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252729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excluded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our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Creative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Commons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license.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more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3342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Image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solidFill>
                            <a:srgbClr val="3F54FF"/>
                          </a:solidFill>
                          <a:latin typeface="Calibri"/>
                          <a:cs typeface="Calibri"/>
                          <a:hlinkClick r:id="rId5"/>
                        </a:rPr>
                        <a:t>Rob</a:t>
                      </a:r>
                      <a:r>
                        <a:rPr sz="800" spc="-10" dirty="0">
                          <a:solidFill>
                            <a:srgbClr val="3F54FF"/>
                          </a:solidFill>
                          <a:latin typeface="Calibri"/>
                          <a:cs typeface="Calibri"/>
                          <a:hlinkClick r:id="rId5"/>
                        </a:rPr>
                        <a:t> </a:t>
                      </a:r>
                      <a:r>
                        <a:rPr sz="800" spc="-5" dirty="0">
                          <a:solidFill>
                            <a:srgbClr val="3F54FF"/>
                          </a:solidFill>
                          <a:latin typeface="Calibri"/>
                          <a:cs typeface="Calibri"/>
                          <a:hlinkClick r:id="rId5"/>
                        </a:rPr>
                        <a:t>Pongsajapan</a:t>
                      </a:r>
                      <a:r>
                        <a:rPr sz="800" spc="-15" dirty="0">
                          <a:solidFill>
                            <a:srgbClr val="3F54FF"/>
                          </a:solidFill>
                          <a:latin typeface="Calibri"/>
                          <a:cs typeface="Calibri"/>
                          <a:hlinkClick r:id="rId5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flickr.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CC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BY.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14325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mage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6"/>
                        </a:rPr>
                        <a:t>ajalfaro</a:t>
                      </a:r>
                      <a:r>
                        <a:rPr sz="800" spc="-2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  <a:hlinkClick r:id="rId6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flickr.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CC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BY-NC-SA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marR="525780" algn="ctr">
                        <a:lnSpc>
                          <a:spcPts val="103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information,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see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solidFill>
                            <a:srgbClr val="3F54FF"/>
                          </a:solidFill>
                          <a:latin typeface="Calibri"/>
                          <a:cs typeface="Calibri"/>
                          <a:hlinkClick r:id="rId7"/>
                        </a:rPr>
                        <a:t>https://ocw.mit.edu/help/faq-fair-use</a:t>
                      </a:r>
                      <a:r>
                        <a:rPr sz="1000" spc="-5" dirty="0">
                          <a:solidFill>
                            <a:srgbClr val="3F54FF"/>
                          </a:solidFill>
                          <a:latin typeface="Calibri"/>
                          <a:cs typeface="Calibri"/>
                          <a:hlinkClick r:id="rId7"/>
                        </a:rPr>
                        <a:t>/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54">
                <a:tc>
                  <a:txBody>
                    <a:bodyPr/>
                    <a:lstStyle/>
                    <a:p>
                      <a:pPr marR="4914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400" b="1" spc="-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um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26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spc="-127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spc="-73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f E</a:t>
                      </a:r>
                      <a:r>
                        <a:rPr sz="2400" spc="-5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ch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3670" marB="0"/>
                </a:tc>
                <a:tc>
                  <a:txBody>
                    <a:bodyPr/>
                    <a:lstStyle/>
                    <a:p>
                      <a:pPr marL="62611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Value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3670" marB="0"/>
                </a:tc>
                <a:tc>
                  <a:txBody>
                    <a:bodyPr/>
                    <a:lstStyle/>
                    <a:p>
                      <a:pPr marL="85915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Unit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Account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36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417804"/>
            <a:ext cx="67030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Credit</a:t>
            </a:r>
            <a:r>
              <a:rPr sz="4000" spc="-70" dirty="0"/>
              <a:t> </a:t>
            </a:r>
            <a:r>
              <a:rPr sz="4000" spc="-5" dirty="0"/>
              <a:t>Scoring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346200" y="1828800"/>
            <a:ext cx="10739437" cy="433772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indent="-229235">
              <a:spcBef>
                <a:spcPts val="72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Isaac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Corporation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(1989),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Vantage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(2006)</a:t>
            </a:r>
          </a:p>
          <a:p>
            <a:pPr marL="241300" indent="-229235">
              <a:spcBef>
                <a:spcPts val="62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Cos: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Equifax,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Experian,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spcBef>
                <a:spcPts val="25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Innovis,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PRBC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6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Screening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8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(15), Gaming (1), Low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(5),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Insurance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(4), Medical (2),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(4),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Tenant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(7), Utilities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Startups: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marR="1090295" lvl="1" indent="-228600">
              <a:lnSpc>
                <a:spcPts val="2590"/>
              </a:lnSpc>
              <a:spcBef>
                <a:spcPts val="58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Credit Karma,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Sesame,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Credit.com,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Mint, </a:t>
            </a:r>
            <a:r>
              <a:rPr sz="2400" spc="-5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NerdWallet,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Quizzle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spcBef>
                <a:spcPts val="18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Aggregation: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Envestnet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|Yodlee,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Finicity,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8068" y="6369298"/>
            <a:ext cx="6652259" cy="5873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761365" algn="r">
              <a:spcBef>
                <a:spcPts val="16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5"/>
              </a:spcBef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credit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companies: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‘List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Consumer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Companies’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CFPB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664" y="457200"/>
            <a:ext cx="5331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FICO</a:t>
            </a:r>
            <a:r>
              <a:rPr sz="3600" spc="-60" dirty="0"/>
              <a:t> </a:t>
            </a:r>
            <a:r>
              <a:rPr sz="3600" spc="-20" dirty="0"/>
              <a:t>Scores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2394" y="1543252"/>
            <a:ext cx="6736175" cy="47352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31666" y="6336206"/>
            <a:ext cx="4919345" cy="4730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752475" algn="r">
              <a:spcBef>
                <a:spcPts val="420"/>
              </a:spcBef>
            </a:pPr>
            <a:r>
              <a:rPr sz="800" spc="-5" dirty="0"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6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‘What’s</a:t>
            </a:r>
            <a:r>
              <a:rPr sz="1400" dirty="0">
                <a:latin typeface="Calibri"/>
                <a:cs typeface="Calibri"/>
              </a:rPr>
              <a:t> in </a:t>
            </a:r>
            <a:r>
              <a:rPr sz="1400" spc="-20" dirty="0">
                <a:latin typeface="Calibri"/>
                <a:cs typeface="Calibri"/>
              </a:rPr>
              <a:t>my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FICO.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Scores?’,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myFICO,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Fair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Isaac </a:t>
            </a:r>
            <a:r>
              <a:rPr sz="1400" spc="-10" dirty="0">
                <a:latin typeface="Calibri"/>
                <a:cs typeface="Calibri"/>
              </a:rPr>
              <a:t>Corporation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270" y="6486969"/>
            <a:ext cx="5935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</a:t>
            </a:r>
            <a:r>
              <a:rPr sz="1000" spc="-5" dirty="0">
                <a:latin typeface="Calibri"/>
                <a:cs typeface="Calibri"/>
              </a:rPr>
              <a:t>FICO. All rights reserved. This content is excluded from our Creative Commons license. For more information, see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600" y="533400"/>
            <a:ext cx="417067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Alternative</a:t>
            </a:r>
            <a:r>
              <a:rPr sz="4000" spc="-85" dirty="0"/>
              <a:t> </a:t>
            </a:r>
            <a:r>
              <a:rPr sz="4000" spc="-25" dirty="0"/>
              <a:t>Data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961541"/>
            <a:ext cx="10471150" cy="2678938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665" indent="-228600"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Bank,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Checking,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Income,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Tenant,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Utilities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Underwriting</a:t>
            </a:r>
            <a:endParaRPr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Purchase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Browsing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sz="2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Receipt,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Employer,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Occupation,</a:t>
            </a:r>
            <a:r>
              <a:rPr sz="2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sz="2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348545"/>
            <a:ext cx="89858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Alternative</a:t>
            </a:r>
            <a:r>
              <a:rPr sz="3600" spc="-20" dirty="0"/>
              <a:t> </a:t>
            </a:r>
            <a:r>
              <a:rPr sz="3600" spc="-25" dirty="0"/>
              <a:t>Data</a:t>
            </a:r>
            <a:r>
              <a:rPr sz="3600" spc="-5" dirty="0"/>
              <a:t> </a:t>
            </a:r>
            <a:r>
              <a:rPr sz="3600" spc="-65" dirty="0"/>
              <a:t>FinTech</a:t>
            </a:r>
            <a:r>
              <a:rPr sz="3600" spc="-20" dirty="0"/>
              <a:t> </a:t>
            </a:r>
            <a:r>
              <a:rPr sz="3600" spc="-5" dirty="0"/>
              <a:t>Landscape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1" y="1442714"/>
            <a:ext cx="10310215" cy="48368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11383" y="6369298"/>
            <a:ext cx="6252210" cy="38163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R="765175" algn="r">
              <a:spcBef>
                <a:spcPts val="160"/>
              </a:spcBef>
            </a:pPr>
            <a:r>
              <a:rPr sz="800" spc="-5" dirty="0"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‘Alternative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Goes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Mainstream</a:t>
            </a:r>
            <a:r>
              <a:rPr sz="1400" dirty="0">
                <a:latin typeface="Calibri"/>
                <a:cs typeface="Calibri"/>
              </a:rPr>
              <a:t> in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Financial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Services’,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Datanami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(11/21/19)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1474" y="6489763"/>
            <a:ext cx="5170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CB Insights. All rights reserved. This content is excluded from our Creative Commons license. For 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more information,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see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800" y="457200"/>
            <a:ext cx="43154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Readings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981708"/>
            <a:ext cx="10169525" cy="3652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Challenger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Threaten</a:t>
            </a:r>
            <a:r>
              <a:rPr sz="2800"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Disrupt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Streeter,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Financial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"/>
              </a:spcBef>
              <a:buFont typeface="Arial MT"/>
              <a:buChar char="•"/>
            </a:pPr>
            <a:endParaRPr sz="41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marR="363220" indent="-229235">
              <a:lnSpc>
                <a:spcPts val="3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Dawn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Neobank: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Trying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Forbes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"/>
              </a:spcBef>
              <a:buFont typeface="Arial MT"/>
              <a:buChar char="•"/>
            </a:pPr>
            <a:endParaRPr sz="41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935" marR="213995" indent="-229235">
              <a:lnSpc>
                <a:spcPts val="3000"/>
              </a:lnSpc>
              <a:buFont typeface="Arial MT"/>
              <a:buChar char="•"/>
              <a:tabLst>
                <a:tab pos="242570" algn="l"/>
              </a:tabLst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challenger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Romain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Dillet,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TechCrunch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269" y="815572"/>
            <a:ext cx="61645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Study</a:t>
            </a:r>
            <a:r>
              <a:rPr sz="3600" spc="-10" dirty="0"/>
              <a:t> </a:t>
            </a:r>
            <a:r>
              <a:rPr sz="3600" spc="-15" dirty="0"/>
              <a:t>Questions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2298701"/>
            <a:ext cx="10650220" cy="287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Challenger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Neobanks?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"/>
              </a:spcBef>
              <a:buFont typeface="Arial MT"/>
              <a:buChar char="•"/>
            </a:pPr>
            <a:endParaRPr sz="40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ts val="3100"/>
              </a:lnSpc>
              <a:buFont typeface="Arial MT"/>
              <a:buChar char="•"/>
              <a:tabLst>
                <a:tab pos="241935" algn="l"/>
                <a:tab pos="25660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‘pain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points’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addressing?	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Arial MT"/>
              <a:buChar char="•"/>
            </a:pPr>
            <a:endParaRPr sz="3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Neobanks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banking landscape?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533400"/>
            <a:ext cx="841819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Challenges</a:t>
            </a:r>
            <a:r>
              <a:rPr sz="4000" spc="-15" dirty="0"/>
              <a:t> </a:t>
            </a:r>
            <a:r>
              <a:rPr sz="4000" spc="-5" dirty="0"/>
              <a:t>of </a:t>
            </a:r>
            <a:r>
              <a:rPr sz="4000" spc="-40" dirty="0"/>
              <a:t>Traditional</a:t>
            </a:r>
            <a:r>
              <a:rPr sz="4000" spc="-10" dirty="0"/>
              <a:t> </a:t>
            </a:r>
            <a:r>
              <a:rPr sz="4000" spc="-5" dirty="0"/>
              <a:t>Banking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28926" y="1763268"/>
            <a:ext cx="6058535" cy="404597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Legacy Branch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Legacy</a:t>
            </a:r>
            <a:r>
              <a:rPr sz="32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55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3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Commoditization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</a:t>
            </a:r>
            <a:r>
              <a:rPr sz="32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spcBef>
                <a:spcPts val="550"/>
              </a:spcBef>
              <a:buFont typeface="Arial MT"/>
              <a:buChar char="•"/>
              <a:tabLst>
                <a:tab pos="241935" algn="l"/>
              </a:tabLst>
            </a:pP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8600">
              <a:spcBef>
                <a:spcPts val="57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1211" y="6376874"/>
            <a:ext cx="819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880" y="290918"/>
            <a:ext cx="88191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History</a:t>
            </a:r>
            <a:r>
              <a:rPr sz="4000" spc="-20" dirty="0"/>
              <a:t> </a:t>
            </a:r>
            <a:r>
              <a:rPr sz="4000" spc="-5" dirty="0"/>
              <a:t>of</a:t>
            </a:r>
            <a:r>
              <a:rPr sz="4000" spc="-20" dirty="0"/>
              <a:t> </a:t>
            </a:r>
            <a:r>
              <a:rPr sz="4000" spc="-5" dirty="0"/>
              <a:t>Online</a:t>
            </a:r>
            <a:r>
              <a:rPr sz="4000" spc="-30" dirty="0"/>
              <a:t> </a:t>
            </a:r>
            <a:r>
              <a:rPr sz="4000" spc="-5" dirty="0"/>
              <a:t>Banking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032" y="1500188"/>
            <a:ext cx="10663163" cy="4727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2461" y="6339688"/>
            <a:ext cx="6756400" cy="4635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760095" algn="r">
              <a:spcBef>
                <a:spcPts val="390"/>
              </a:spcBef>
            </a:pPr>
            <a:r>
              <a:rPr sz="800" spc="-5" dirty="0"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1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Rise </a:t>
            </a:r>
            <a:r>
              <a:rPr sz="1400" spc="-5" dirty="0">
                <a:latin typeface="Calibri"/>
                <a:cs typeface="Calibri"/>
              </a:rPr>
              <a:t>of Challenger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Apps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Taking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Over?’,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dirty="0">
                <a:latin typeface="Calibri"/>
                <a:cs typeface="Calibri"/>
              </a:rPr>
              <a:t> (January 2020)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4308" y="6554305"/>
            <a:ext cx="26536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Courtesy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Partners.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00" y="838200"/>
            <a:ext cx="8229355" cy="52117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782670" y="5742482"/>
            <a:ext cx="409829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 marR="252729">
              <a:spcBef>
                <a:spcPts val="100"/>
              </a:spcBef>
            </a:pPr>
            <a:r>
              <a:rPr sz="1000" dirty="0">
                <a:latin typeface="Calibri"/>
                <a:cs typeface="Calibri"/>
              </a:rPr>
              <a:t>© </a:t>
            </a:r>
            <a:r>
              <a:rPr sz="1000" spc="-10" dirty="0">
                <a:latin typeface="Calibri"/>
                <a:cs typeface="Calibri"/>
              </a:rPr>
              <a:t>The Financial </a:t>
            </a:r>
            <a:r>
              <a:rPr sz="1000" spc="-5" dirty="0">
                <a:latin typeface="Calibri"/>
                <a:cs typeface="Calibri"/>
              </a:rPr>
              <a:t>Brand. All rights reserved. </a:t>
            </a:r>
            <a:r>
              <a:rPr sz="1000" spc="-10" dirty="0">
                <a:latin typeface="Calibri"/>
                <a:cs typeface="Calibri"/>
              </a:rPr>
              <a:t>This content </a:t>
            </a:r>
            <a:r>
              <a:rPr sz="1000" spc="-5" dirty="0">
                <a:latin typeface="Calibri"/>
                <a:cs typeface="Calibri"/>
              </a:rPr>
              <a:t>is excluded </a:t>
            </a:r>
            <a:r>
              <a:rPr sz="1000" spc="-10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our Creative Commons license. For </a:t>
            </a:r>
            <a:r>
              <a:rPr sz="1000" spc="-5" dirty="0">
                <a:latin typeface="Calibri"/>
                <a:cs typeface="Calibri"/>
              </a:rPr>
              <a:t>more </a:t>
            </a:r>
            <a:r>
              <a:rPr sz="1000" spc="-10" dirty="0">
                <a:latin typeface="Calibri"/>
                <a:cs typeface="Calibri"/>
              </a:rPr>
              <a:t>information, see 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F54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  <a:p>
            <a:pPr>
              <a:spcBef>
                <a:spcPts val="10"/>
              </a:spcBef>
            </a:pPr>
            <a:endParaRPr sz="1000">
              <a:latin typeface="Calibri"/>
              <a:cs typeface="Calibri"/>
            </a:endParaRPr>
          </a:p>
          <a:p>
            <a:pPr marL="50800" marR="43180"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Challenger Banks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That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80" dirty="0">
                <a:latin typeface="Calibri"/>
                <a:cs typeface="Calibri"/>
              </a:rPr>
              <a:t>Threaten</a:t>
            </a:r>
            <a:r>
              <a:rPr sz="1200" spc="-120" baseline="31250" dirty="0">
                <a:latin typeface="Arial MT"/>
                <a:cs typeface="Arial MT"/>
              </a:rPr>
              <a:t>10</a:t>
            </a:r>
            <a:r>
              <a:rPr sz="1200" spc="-97" baseline="31250" dirty="0">
                <a:latin typeface="Arial MT"/>
                <a:cs typeface="Arial MT"/>
              </a:rPr>
              <a:t> </a:t>
            </a:r>
            <a:r>
              <a:rPr sz="1400" spc="-5" dirty="0">
                <a:latin typeface="Calibri"/>
                <a:cs typeface="Calibri"/>
              </a:rPr>
              <a:t>to Disrupt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Financial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Institutions’,</a:t>
            </a:r>
            <a:r>
              <a:rPr sz="1400" dirty="0">
                <a:latin typeface="Calibri"/>
                <a:cs typeface="Calibri"/>
              </a:rPr>
              <a:t> The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Financial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Brand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(2/18/20)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6726" y="6616701"/>
            <a:ext cx="5130799" cy="20319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685800"/>
            <a:ext cx="66198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Neo</a:t>
            </a:r>
            <a:r>
              <a:rPr sz="3600" spc="-30" dirty="0"/>
              <a:t> </a:t>
            </a:r>
            <a:r>
              <a:rPr sz="3600" dirty="0"/>
              <a:t>and</a:t>
            </a:r>
            <a:r>
              <a:rPr sz="3600" spc="-20" dirty="0"/>
              <a:t> </a:t>
            </a:r>
            <a:r>
              <a:rPr sz="3600" spc="-10" dirty="0"/>
              <a:t>Challenger</a:t>
            </a:r>
            <a:r>
              <a:rPr sz="3600" spc="-40" dirty="0"/>
              <a:t> </a:t>
            </a:r>
            <a:r>
              <a:rPr sz="3600" spc="-10" dirty="0"/>
              <a:t>Banks</a:t>
            </a:r>
            <a:endParaRPr sz="360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27387"/>
              </p:ext>
            </p:extLst>
          </p:nvPr>
        </p:nvGraphicFramePr>
        <p:xfrm>
          <a:off x="1615440" y="2025241"/>
          <a:ext cx="11112498" cy="3851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5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1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3785">
                <a:tc>
                  <a:txBody>
                    <a:bodyPr/>
                    <a:lstStyle/>
                    <a:p>
                      <a:pPr marL="127000">
                        <a:lnSpc>
                          <a:spcPts val="323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35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Ally</a:t>
                      </a: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Bank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(2009)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229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9"/>
                        </a:lnSpc>
                      </a:pPr>
                      <a:r>
                        <a:rPr sz="2800" b="0" spc="-1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KakaoBank</a:t>
                      </a: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(2016)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5"/>
                        </a:lnSpc>
                      </a:pP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Revolut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64">
                <a:tc>
                  <a:txBody>
                    <a:bodyPr/>
                    <a:lstStyle/>
                    <a:p>
                      <a:pPr marL="127000">
                        <a:lnSpc>
                          <a:spcPts val="3229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9"/>
                        </a:lnSpc>
                      </a:pP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Aspiration</a:t>
                      </a: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(2013)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5"/>
                        </a:lnSpc>
                      </a:pPr>
                      <a:r>
                        <a:rPr sz="2800" b="0" spc="-1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Marcus</a:t>
                      </a: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(2016</a:t>
                      </a: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spc="-1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</a:t>
                      </a:r>
                      <a:endParaRPr sz="2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22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0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SoFi</a:t>
                      </a: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(2011)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75">
                <a:tc>
                  <a:txBody>
                    <a:bodyPr/>
                    <a:lstStyle/>
                    <a:p>
                      <a:pPr marL="127000">
                        <a:lnSpc>
                          <a:spcPts val="317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75"/>
                        </a:lnSpc>
                      </a:pP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Atom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Bank</a:t>
                      </a: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(2016)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70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Goldman</a:t>
                      </a: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Sachs)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16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65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Starling</a:t>
                      </a: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Bank</a:t>
                      </a:r>
                      <a:r>
                        <a:rPr sz="2800" b="0" spc="-1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(2014)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65">
                <a:tc>
                  <a:txBody>
                    <a:bodyPr/>
                    <a:lstStyle/>
                    <a:p>
                      <a:pPr marL="127000">
                        <a:lnSpc>
                          <a:spcPts val="3229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9"/>
                        </a:lnSpc>
                      </a:pP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Axos</a:t>
                      </a: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(1999)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5"/>
                        </a:lnSpc>
                      </a:pPr>
                      <a:r>
                        <a:rPr sz="2800" b="0" spc="-1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MoneyLion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(2013)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22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0"/>
                        </a:lnSpc>
                      </a:pPr>
                      <a:r>
                        <a:rPr sz="2800" b="0" spc="-4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Tandem</a:t>
                      </a: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64">
                <a:tc>
                  <a:txBody>
                    <a:bodyPr/>
                    <a:lstStyle/>
                    <a:p>
                      <a:pPr marL="127000">
                        <a:lnSpc>
                          <a:spcPts val="3229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9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BankMobile</a:t>
                      </a: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5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Monese</a:t>
                      </a: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22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0"/>
                        </a:lnSpc>
                      </a:pP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TymeBank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075">
                <a:tc>
                  <a:txBody>
                    <a:bodyPr/>
                    <a:lstStyle/>
                    <a:p>
                      <a:pPr marL="127000">
                        <a:lnSpc>
                          <a:spcPts val="317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75"/>
                        </a:lnSpc>
                      </a:pP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BigPay</a:t>
                      </a:r>
                      <a:r>
                        <a:rPr sz="2800" b="0" spc="-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(2018)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17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70"/>
                        </a:lnSpc>
                      </a:pPr>
                      <a:r>
                        <a:rPr sz="2800" b="0" spc="-1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Monzo</a:t>
                      </a:r>
                      <a:r>
                        <a:rPr sz="2800" b="0" spc="-4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16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6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Uala</a:t>
                      </a:r>
                      <a:r>
                        <a:rPr sz="2800" b="0" spc="-3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(2017)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164">
                <a:tc>
                  <a:txBody>
                    <a:bodyPr/>
                    <a:lstStyle/>
                    <a:p>
                      <a:pPr marL="127000">
                        <a:lnSpc>
                          <a:spcPts val="3229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9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Bunq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(2012)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N26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(2016)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22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0"/>
                        </a:lnSpc>
                      </a:pPr>
                      <a:r>
                        <a:rPr sz="2800" b="0" spc="-5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Varo</a:t>
                      </a:r>
                      <a:r>
                        <a:rPr sz="2800" b="0" spc="-3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075">
                <a:tc>
                  <a:txBody>
                    <a:bodyPr/>
                    <a:lstStyle/>
                    <a:p>
                      <a:pPr marL="127000">
                        <a:lnSpc>
                          <a:spcPts val="317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75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Chime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(2013)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17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70"/>
                        </a:lnSpc>
                      </a:pPr>
                      <a:r>
                        <a:rPr sz="2800" b="0" spc="-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Nubank</a:t>
                      </a: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(2013)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16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165"/>
                        </a:lnSpc>
                      </a:pPr>
                      <a:r>
                        <a:rPr sz="2800" b="0" spc="-4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Volt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(2017)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483">
                <a:tc>
                  <a:txBody>
                    <a:bodyPr/>
                    <a:lstStyle/>
                    <a:p>
                      <a:pPr marL="127000">
                        <a:lnSpc>
                          <a:spcPts val="3229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9"/>
                        </a:lnSpc>
                      </a:pP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Dave</a:t>
                      </a:r>
                      <a:r>
                        <a:rPr sz="2800" b="0" spc="-3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(2016)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5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OakNorth</a:t>
                      </a:r>
                      <a:r>
                        <a:rPr sz="2800" b="0" spc="-3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ts val="3220"/>
                        </a:lnSpc>
                      </a:pP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</a:t>
                      </a:r>
                      <a:endParaRPr sz="2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3220"/>
                        </a:lnSpc>
                      </a:pPr>
                      <a:r>
                        <a:rPr sz="2800" b="0" spc="-2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WeBank</a:t>
                      </a:r>
                      <a:r>
                        <a:rPr sz="2800" b="0" spc="-25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(2015)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6366" y="163529"/>
            <a:ext cx="1801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M</a:t>
            </a:r>
            <a:r>
              <a:rPr sz="4800" spc="-10" dirty="0"/>
              <a:t>o</a:t>
            </a:r>
            <a:r>
              <a:rPr sz="4800" spc="-5" dirty="0"/>
              <a:t>n</a:t>
            </a:r>
            <a:r>
              <a:rPr sz="4800" spc="-50" dirty="0"/>
              <a:t>e</a:t>
            </a:r>
            <a:r>
              <a:rPr sz="4800" dirty="0"/>
              <a:t>y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6" y="1018713"/>
            <a:ext cx="3147765" cy="20985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4312" y="657646"/>
            <a:ext cx="1496646" cy="2409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7806" y="1221975"/>
            <a:ext cx="2888165" cy="162096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387179" y="2928176"/>
            <a:ext cx="1688464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000FF"/>
                </a:solidFill>
                <a:latin typeface="Calibri"/>
                <a:cs typeface="Calibri"/>
              </a:rPr>
              <a:t>epSos.de</a:t>
            </a:r>
            <a:r>
              <a:rPr sz="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Wikimedia.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CC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8562" y="3119387"/>
            <a:ext cx="12598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is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in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public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domain.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551" y="3148851"/>
            <a:ext cx="12687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is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public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domain.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47109" y="3392855"/>
            <a:ext cx="1535430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63855" marR="5080" indent="-351790">
              <a:lnSpc>
                <a:spcPts val="2620"/>
              </a:lnSpc>
              <a:spcBef>
                <a:spcPts val="204"/>
              </a:spcBef>
            </a:pPr>
            <a:r>
              <a:rPr sz="2200" spc="-5" dirty="0">
                <a:latin typeface="Calibri"/>
                <a:cs typeface="Calibri"/>
              </a:rPr>
              <a:t>Cowrie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Shells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Nigeria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1115" y="3405150"/>
            <a:ext cx="257873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77165" marR="5080" indent="-165100">
              <a:lnSpc>
                <a:spcPts val="2590"/>
              </a:lnSpc>
              <a:spcBef>
                <a:spcPts val="225"/>
              </a:spcBef>
            </a:pPr>
            <a:r>
              <a:rPr sz="2200" spc="-10" dirty="0">
                <a:latin typeface="Calibri"/>
                <a:cs typeface="Calibri"/>
              </a:rPr>
              <a:t>Jiaozi </a:t>
            </a:r>
            <a:r>
              <a:rPr sz="2200" spc="-5" dirty="0">
                <a:latin typeface="Calibri"/>
                <a:cs typeface="Calibri"/>
              </a:rPr>
              <a:t>Promissory </a:t>
            </a:r>
            <a:r>
              <a:rPr sz="2200" spc="-10" dirty="0">
                <a:latin typeface="Calibri"/>
                <a:cs typeface="Calibri"/>
              </a:rPr>
              <a:t>Note </a:t>
            </a:r>
            <a:r>
              <a:rPr sz="2200" spc="-4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Song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Dynasty </a:t>
            </a:r>
            <a:r>
              <a:rPr sz="2200" spc="-5" dirty="0">
                <a:latin typeface="Calibri"/>
                <a:cs typeface="Calibri"/>
              </a:rPr>
              <a:t>China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88852" y="3331667"/>
            <a:ext cx="20193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Fiat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Paper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Money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7265" y="4476332"/>
            <a:ext cx="2327008" cy="13045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4309" y="4223333"/>
            <a:ext cx="1357404" cy="15706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150666" y="5839333"/>
            <a:ext cx="2153920" cy="881652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08279">
              <a:spcBef>
                <a:spcPts val="215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000FF"/>
                </a:solidFill>
                <a:latin typeface="Calibri"/>
                <a:cs typeface="Calibri"/>
              </a:rPr>
              <a:t>Daderot</a:t>
            </a:r>
            <a:r>
              <a:rPr sz="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Wikimedia.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License: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CC0.</a:t>
            </a:r>
            <a:endParaRPr sz="800">
              <a:latin typeface="Calibri"/>
              <a:cs typeface="Calibri"/>
            </a:endParaRPr>
          </a:p>
          <a:p>
            <a:pPr marL="661035" marR="31750" indent="-648970">
              <a:lnSpc>
                <a:spcPts val="2590"/>
              </a:lnSpc>
              <a:spcBef>
                <a:spcPts val="450"/>
              </a:spcBef>
            </a:pPr>
            <a:r>
              <a:rPr sz="2200" spc="-10" dirty="0">
                <a:latin typeface="Calibri"/>
                <a:cs typeface="Calibri"/>
              </a:rPr>
              <a:t>Silver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Dekadrachm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Greece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21539" y="5837606"/>
            <a:ext cx="12598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is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in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public</a:t>
            </a:r>
            <a:r>
              <a:rPr sz="800" spc="-2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domain.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02146" y="4110633"/>
            <a:ext cx="2325459" cy="155035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678136" y="5712943"/>
            <a:ext cx="15671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Calibri"/>
                <a:cs typeface="Calibri"/>
              </a:rPr>
              <a:t>Image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000FF"/>
                </a:solidFill>
                <a:latin typeface="Calibri"/>
                <a:cs typeface="Calibri"/>
                <a:hlinkClick r:id="rId8"/>
              </a:rPr>
              <a:t>markus</a:t>
            </a:r>
            <a:r>
              <a:rPr sz="800" spc="-10" dirty="0">
                <a:solidFill>
                  <a:srgbClr val="0000FF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800" dirty="0">
                <a:solidFill>
                  <a:srgbClr val="0000FF"/>
                </a:solidFill>
                <a:latin typeface="Calibri"/>
                <a:cs typeface="Calibri"/>
                <a:hlinkClick r:id="rId8"/>
              </a:rPr>
              <a:t>119</a:t>
            </a:r>
            <a:r>
              <a:rPr sz="800" spc="-15" dirty="0">
                <a:solidFill>
                  <a:srgbClr val="0000FF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800" dirty="0">
                <a:latin typeface="Calibri"/>
                <a:cs typeface="Calibri"/>
              </a:rPr>
              <a:t>on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Flickr.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CC</a:t>
            </a:r>
            <a:r>
              <a:rPr sz="800" spc="-1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87312" y="6060009"/>
            <a:ext cx="216725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23850" marR="5080" indent="-311785">
              <a:lnSpc>
                <a:spcPts val="2590"/>
              </a:lnSpc>
              <a:spcBef>
                <a:spcPts val="225"/>
              </a:spcBef>
            </a:pPr>
            <a:r>
              <a:rPr sz="2200" spc="-15" dirty="0">
                <a:latin typeface="Calibri"/>
                <a:cs typeface="Calibri"/>
              </a:rPr>
              <a:t>Private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Bank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Notes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United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States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05312" y="6017260"/>
            <a:ext cx="237363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66775" marR="5080" indent="-854710">
              <a:lnSpc>
                <a:spcPts val="2590"/>
              </a:lnSpc>
              <a:spcBef>
                <a:spcPts val="225"/>
              </a:spcBef>
            </a:pPr>
            <a:r>
              <a:rPr sz="2200" spc="-15" dirty="0">
                <a:latin typeface="Calibri"/>
                <a:cs typeface="Calibri"/>
              </a:rPr>
              <a:t>Alipay </a:t>
            </a:r>
            <a:r>
              <a:rPr sz="2200" spc="-5" dirty="0">
                <a:latin typeface="Calibri"/>
                <a:cs typeface="Calibri"/>
              </a:rPr>
              <a:t>Mobile </a:t>
            </a:r>
            <a:r>
              <a:rPr sz="2200" spc="-20" dirty="0">
                <a:latin typeface="Calibri"/>
                <a:cs typeface="Calibri"/>
              </a:rPr>
              <a:t>Wallet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China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11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649725"/>
            <a:ext cx="66198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Neo</a:t>
            </a:r>
            <a:r>
              <a:rPr sz="3600" spc="-30" dirty="0"/>
              <a:t> </a:t>
            </a:r>
            <a:r>
              <a:rPr sz="3600" dirty="0"/>
              <a:t>and</a:t>
            </a:r>
            <a:r>
              <a:rPr sz="3600" spc="-20" dirty="0"/>
              <a:t> </a:t>
            </a:r>
            <a:r>
              <a:rPr sz="3600" spc="-10" dirty="0"/>
              <a:t>Challenger</a:t>
            </a:r>
            <a:r>
              <a:rPr sz="3600" spc="-40" dirty="0"/>
              <a:t> </a:t>
            </a:r>
            <a:r>
              <a:rPr sz="3600" spc="-10" dirty="0"/>
              <a:t>Banks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1" y="1543050"/>
            <a:ext cx="10891837" cy="4949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4791" y="6579058"/>
            <a:ext cx="26536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Courtesy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Partners.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2461" y="6563868"/>
            <a:ext cx="6756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Rise </a:t>
            </a:r>
            <a:r>
              <a:rPr sz="1400" spc="-5" dirty="0">
                <a:latin typeface="Calibri"/>
                <a:cs typeface="Calibri"/>
              </a:rPr>
              <a:t>of Challenger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Apps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Taking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Over?’,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dirty="0">
                <a:latin typeface="Calibri"/>
                <a:cs typeface="Calibri"/>
              </a:rPr>
              <a:t> (January 2020)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459949"/>
            <a:ext cx="446659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" dirty="0"/>
              <a:t>Product</a:t>
            </a:r>
            <a:r>
              <a:rPr sz="4000" spc="-35" dirty="0"/>
              <a:t> </a:t>
            </a:r>
            <a:r>
              <a:rPr sz="4000" spc="-15" dirty="0"/>
              <a:t>Offerings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0" y="1443037"/>
            <a:ext cx="10515600" cy="50990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1926" y="6594298"/>
            <a:ext cx="26536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Courtesy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Partners.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2461" y="6563868"/>
            <a:ext cx="6756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Rise </a:t>
            </a:r>
            <a:r>
              <a:rPr sz="1400" spc="-5" dirty="0">
                <a:latin typeface="Calibri"/>
                <a:cs typeface="Calibri"/>
              </a:rPr>
              <a:t>of Challenger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Apps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Taking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Over?’,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dirty="0">
                <a:latin typeface="Calibri"/>
                <a:cs typeface="Calibri"/>
              </a:rPr>
              <a:t> (January 2020)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838200"/>
            <a:ext cx="9356094" cy="51743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56093" y="5815045"/>
            <a:ext cx="10902315" cy="8832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2313940" algn="r">
              <a:spcBef>
                <a:spcPts val="580"/>
              </a:spcBef>
            </a:pPr>
            <a:r>
              <a:rPr sz="1100" spc="-135" dirty="0">
                <a:latin typeface="Calibri"/>
                <a:cs typeface="Calibri"/>
              </a:rPr>
              <a:t>PENDINGPERMISSION</a:t>
            </a:r>
            <a:endParaRPr sz="1100">
              <a:latin typeface="Calibri"/>
              <a:cs typeface="Calibri"/>
            </a:endParaRPr>
          </a:p>
          <a:p>
            <a:pPr marL="50800">
              <a:spcBef>
                <a:spcPts val="61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‘Bank </a:t>
            </a:r>
            <a:r>
              <a:rPr sz="1400" spc="-5" dirty="0">
                <a:latin typeface="Calibri"/>
                <a:cs typeface="Calibri"/>
              </a:rPr>
              <a:t>Challengers</a:t>
            </a:r>
            <a:r>
              <a:rPr sz="1400" dirty="0">
                <a:latin typeface="Calibri"/>
                <a:cs typeface="Calibri"/>
              </a:rPr>
              <a:t> in </a:t>
            </a:r>
            <a:r>
              <a:rPr sz="1400" spc="-25" dirty="0">
                <a:latin typeface="Calibri"/>
                <a:cs typeface="Calibri"/>
              </a:rPr>
              <a:t>Europe’,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Inteliace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Research,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SlideShare </a:t>
            </a:r>
            <a:r>
              <a:rPr sz="1400" dirty="0">
                <a:latin typeface="Calibri"/>
                <a:cs typeface="Calibri"/>
              </a:rPr>
              <a:t>(January 6, 2020)</a:t>
            </a:r>
            <a:endParaRPr sz="1400">
              <a:latin typeface="Calibri"/>
              <a:cs typeface="Calibri"/>
            </a:endParaRPr>
          </a:p>
          <a:p>
            <a:pPr marL="4398645" marR="43180">
              <a:spcBef>
                <a:spcPts val="254"/>
              </a:spcBef>
            </a:pPr>
            <a:r>
              <a:rPr sz="1000" dirty="0">
                <a:latin typeface="Calibri"/>
                <a:cs typeface="Calibri"/>
              </a:rPr>
              <a:t>©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Inteliace Research. All rights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reserved. </a:t>
            </a:r>
            <a:r>
              <a:rPr sz="1000" spc="-5" dirty="0">
                <a:latin typeface="Calibri"/>
                <a:cs typeface="Calibri"/>
              </a:rPr>
              <a:t>This </a:t>
            </a:r>
            <a:r>
              <a:rPr sz="1000" dirty="0">
                <a:latin typeface="Calibri"/>
                <a:cs typeface="Calibri"/>
              </a:rPr>
              <a:t>content </a:t>
            </a:r>
            <a:r>
              <a:rPr sz="1000" spc="-5" dirty="0">
                <a:latin typeface="Calibri"/>
                <a:cs typeface="Calibri"/>
              </a:rPr>
              <a:t>is</a:t>
            </a:r>
            <a:r>
              <a:rPr sz="1000" dirty="0">
                <a:latin typeface="Calibri"/>
                <a:cs typeface="Calibri"/>
              </a:rPr>
              <a:t> excluded </a:t>
            </a:r>
            <a:r>
              <a:rPr sz="1000" spc="-5" dirty="0">
                <a:latin typeface="Calibri"/>
                <a:cs typeface="Calibri"/>
              </a:rPr>
              <a:t>from our Creative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Commons license. For </a:t>
            </a:r>
            <a:r>
              <a:rPr sz="1000" spc="-45" dirty="0">
                <a:latin typeface="Calibri"/>
                <a:cs typeface="Calibri"/>
              </a:rPr>
              <a:t>more</a:t>
            </a:r>
            <a:r>
              <a:rPr sz="1200" spc="-67" baseline="10416" dirty="0">
                <a:latin typeface="Arial MT"/>
                <a:cs typeface="Arial MT"/>
              </a:rPr>
              <a:t>14</a:t>
            </a:r>
            <a:r>
              <a:rPr sz="1000" spc="-45" dirty="0">
                <a:latin typeface="Calibri"/>
                <a:cs typeface="Calibri"/>
              </a:rPr>
              <a:t>information, 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see </a:t>
            </a: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64281"/>
            <a:ext cx="49091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Customer</a:t>
            </a:r>
            <a:r>
              <a:rPr sz="3600" spc="-55" dirty="0"/>
              <a:t> </a:t>
            </a:r>
            <a:r>
              <a:rPr sz="3600" spc="-10" dirty="0"/>
              <a:t>Accounts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776" y="1508620"/>
            <a:ext cx="10410825" cy="50334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2461" y="6339688"/>
            <a:ext cx="6756400" cy="4635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760095" algn="r">
              <a:spcBef>
                <a:spcPts val="390"/>
              </a:spcBef>
            </a:pPr>
            <a:r>
              <a:rPr sz="800" spc="-5" dirty="0">
                <a:latin typeface="Arial MT"/>
                <a:cs typeface="Arial MT"/>
              </a:rPr>
              <a:t>15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1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Rise </a:t>
            </a:r>
            <a:r>
              <a:rPr sz="1400" spc="-5" dirty="0">
                <a:latin typeface="Calibri"/>
                <a:cs typeface="Calibri"/>
              </a:rPr>
              <a:t>of Challenger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Apps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Taking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Over?’,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dirty="0">
                <a:latin typeface="Calibri"/>
                <a:cs typeface="Calibri"/>
              </a:rPr>
              <a:t> (January 2020)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2408" y="6544780"/>
            <a:ext cx="26536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Courtesy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Partners.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327703"/>
            <a:ext cx="69107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Challenger</a:t>
            </a:r>
            <a:r>
              <a:rPr sz="3600" spc="-30" dirty="0"/>
              <a:t> </a:t>
            </a:r>
            <a:r>
              <a:rPr sz="3600" spc="-5" dirty="0"/>
              <a:t>Bank</a:t>
            </a:r>
            <a:r>
              <a:rPr sz="3600" spc="-30" dirty="0"/>
              <a:t> </a:t>
            </a:r>
            <a:r>
              <a:rPr sz="3600" spc="-35" dirty="0"/>
              <a:t>Valuations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800" y="1604885"/>
            <a:ext cx="7748604" cy="41417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4691" y="5835540"/>
            <a:ext cx="4197350" cy="1650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97582" y="6282360"/>
            <a:ext cx="38004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‘Dawn 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" dirty="0">
                <a:latin typeface="Calibri"/>
                <a:cs typeface="Calibri"/>
              </a:rPr>
              <a:t> Neobank: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95" dirty="0">
                <a:latin typeface="Calibri"/>
                <a:cs typeface="Calibri"/>
              </a:rPr>
              <a:t>Fin</a:t>
            </a:r>
            <a:r>
              <a:rPr sz="1200" spc="-142" baseline="-10416" dirty="0">
                <a:latin typeface="Arial MT"/>
                <a:cs typeface="Arial MT"/>
              </a:rPr>
              <a:t>1</a:t>
            </a:r>
            <a:r>
              <a:rPr sz="1400" spc="-95" dirty="0">
                <a:latin typeface="Calibri"/>
                <a:cs typeface="Calibri"/>
              </a:rPr>
              <a:t>t</a:t>
            </a:r>
            <a:r>
              <a:rPr sz="1200" spc="-142" baseline="-10416" dirty="0">
                <a:latin typeface="Arial MT"/>
                <a:cs typeface="Arial MT"/>
              </a:rPr>
              <a:t>6</a:t>
            </a:r>
            <a:r>
              <a:rPr sz="1400" spc="-95" dirty="0">
                <a:latin typeface="Calibri"/>
                <a:cs typeface="Calibri"/>
              </a:rPr>
              <a:t>echs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Trying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Kill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" dirty="0">
                <a:latin typeface="Calibri"/>
                <a:cs typeface="Calibri"/>
              </a:rPr>
              <a:t> Corner </a:t>
            </a:r>
            <a:r>
              <a:rPr sz="1400" spc="-25" dirty="0">
                <a:latin typeface="Calibri"/>
                <a:cs typeface="Calibri"/>
              </a:rPr>
              <a:t>Bank‘,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Forbes</a:t>
            </a:r>
            <a:r>
              <a:rPr sz="1400" spc="-5" dirty="0">
                <a:latin typeface="Calibri"/>
                <a:cs typeface="Calibri"/>
              </a:rPr>
              <a:t> (11/4/19)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991" y="6415824"/>
            <a:ext cx="64471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© </a:t>
            </a:r>
            <a:r>
              <a:rPr sz="1100" spc="-5" dirty="0">
                <a:latin typeface="Calibri"/>
                <a:cs typeface="Calibri"/>
              </a:rPr>
              <a:t>Forbes. All rights reserved. This content is excluded from our Creative Commons license. For more information,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see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https://ocw.mit.edu/help/faq-fair-use/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451898"/>
            <a:ext cx="40506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Funding</a:t>
            </a:r>
            <a:r>
              <a:rPr sz="3600" spc="-30" dirty="0"/>
              <a:t> </a:t>
            </a:r>
            <a:r>
              <a:rPr sz="3600" spc="-25" dirty="0"/>
              <a:t>to</a:t>
            </a:r>
            <a:r>
              <a:rPr sz="3600" spc="-45" dirty="0"/>
              <a:t> </a:t>
            </a:r>
            <a:r>
              <a:rPr sz="3600" spc="-30" dirty="0"/>
              <a:t>Date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775" y="1405467"/>
            <a:ext cx="10515600" cy="50427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2461" y="6339688"/>
            <a:ext cx="6756400" cy="4635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760095" algn="r">
              <a:spcBef>
                <a:spcPts val="390"/>
              </a:spcBef>
            </a:pPr>
            <a:r>
              <a:rPr sz="800" spc="-5" dirty="0">
                <a:latin typeface="Arial MT"/>
                <a:cs typeface="Arial MT"/>
              </a:rPr>
              <a:t>17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1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Rise </a:t>
            </a:r>
            <a:r>
              <a:rPr sz="1400" spc="-5" dirty="0">
                <a:latin typeface="Calibri"/>
                <a:cs typeface="Calibri"/>
              </a:rPr>
              <a:t>of Challenger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Apps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Taking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Over?’,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dirty="0">
                <a:latin typeface="Calibri"/>
                <a:cs typeface="Calibri"/>
              </a:rPr>
              <a:t> (January 2020)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026" y="6557163"/>
            <a:ext cx="26536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Courtesy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Partners.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575" y="762000"/>
            <a:ext cx="8597225" cy="49447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36004" y="5740553"/>
            <a:ext cx="7826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 </a:t>
            </a:r>
            <a:r>
              <a:rPr sz="1400" spc="-5" dirty="0">
                <a:latin typeface="Calibri"/>
                <a:cs typeface="Calibri"/>
              </a:rPr>
              <a:t>Challenger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That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Threaten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Disrupt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Financial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Institutions’,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Financial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Brand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(2/18/20)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5229" y="6396228"/>
            <a:ext cx="73475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© </a:t>
            </a:r>
            <a:r>
              <a:rPr sz="1100" spc="-10" dirty="0">
                <a:latin typeface="Calibri"/>
                <a:cs typeface="Calibri"/>
              </a:rPr>
              <a:t>The Financial </a:t>
            </a:r>
            <a:r>
              <a:rPr sz="1100" spc="-5" dirty="0">
                <a:latin typeface="Calibri"/>
                <a:cs typeface="Calibri"/>
              </a:rPr>
              <a:t>Brand. All rights reserved. </a:t>
            </a:r>
            <a:r>
              <a:rPr sz="1100" spc="-10" dirty="0">
                <a:latin typeface="Calibri"/>
                <a:cs typeface="Calibri"/>
              </a:rPr>
              <a:t>This </a:t>
            </a:r>
            <a:r>
              <a:rPr sz="1100" spc="-5" dirty="0">
                <a:latin typeface="Calibri"/>
                <a:cs typeface="Calibri"/>
              </a:rPr>
              <a:t>content is excluded </a:t>
            </a:r>
            <a:r>
              <a:rPr sz="1100" spc="-10" dirty="0">
                <a:latin typeface="Calibri"/>
                <a:cs typeface="Calibri"/>
              </a:rPr>
              <a:t>from our Creative Commons </a:t>
            </a:r>
            <a:r>
              <a:rPr sz="1100" spc="-5" dirty="0">
                <a:latin typeface="Calibri"/>
                <a:cs typeface="Calibri"/>
              </a:rPr>
              <a:t>license. </a:t>
            </a:r>
            <a:r>
              <a:rPr sz="1100" spc="-10" dirty="0">
                <a:latin typeface="Calibri"/>
                <a:cs typeface="Calibri"/>
              </a:rPr>
              <a:t>For </a:t>
            </a:r>
            <a:r>
              <a:rPr sz="1100" spc="-5" dirty="0">
                <a:latin typeface="Calibri"/>
                <a:cs typeface="Calibri"/>
              </a:rPr>
              <a:t>more </a:t>
            </a:r>
            <a:r>
              <a:rPr sz="1100" spc="-10" dirty="0">
                <a:latin typeface="Calibri"/>
                <a:cs typeface="Calibri"/>
              </a:rPr>
              <a:t>information, see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https://ocw.mit.edu/help/faq-fair-use/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4707" y="6376874"/>
            <a:ext cx="1384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18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02340"/>
            <a:ext cx="87718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05960" algn="l"/>
              </a:tabLst>
            </a:pPr>
            <a:r>
              <a:rPr sz="3600" spc="-35" dirty="0"/>
              <a:t>Traditional</a:t>
            </a:r>
            <a:r>
              <a:rPr sz="3600" spc="-5" dirty="0"/>
              <a:t> </a:t>
            </a:r>
            <a:r>
              <a:rPr sz="3600" spc="-10" dirty="0"/>
              <a:t>Banks</a:t>
            </a:r>
            <a:r>
              <a:rPr lang="en-US" sz="3600" spc="-10" dirty="0"/>
              <a:t> </a:t>
            </a:r>
            <a:r>
              <a:rPr sz="3600" spc="-5" dirty="0"/>
              <a:t>Mobile</a:t>
            </a:r>
            <a:r>
              <a:rPr sz="3600" spc="-50" dirty="0"/>
              <a:t> </a:t>
            </a:r>
            <a:r>
              <a:rPr sz="3600" spc="-15" dirty="0"/>
              <a:t>Offerings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3535" y="1555401"/>
            <a:ext cx="9326070" cy="46615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2461" y="6339688"/>
            <a:ext cx="6756400" cy="4635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760095" algn="r">
              <a:spcBef>
                <a:spcPts val="390"/>
              </a:spcBef>
            </a:pPr>
            <a:r>
              <a:rPr sz="800" spc="-5" dirty="0">
                <a:latin typeface="Arial MT"/>
                <a:cs typeface="Arial MT"/>
              </a:rPr>
              <a:t>19</a:t>
            </a:r>
            <a:endParaRPr sz="800">
              <a:latin typeface="Arial MT"/>
              <a:cs typeface="Arial MT"/>
            </a:endParaRPr>
          </a:p>
          <a:p>
            <a:pPr marL="12700">
              <a:spcBef>
                <a:spcPts val="515"/>
              </a:spcBef>
            </a:pPr>
            <a:r>
              <a:rPr sz="1400" spc="-10" dirty="0">
                <a:latin typeface="Calibri"/>
                <a:cs typeface="Calibri"/>
              </a:rPr>
              <a:t>Source: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15" dirty="0">
                <a:latin typeface="Calibri"/>
                <a:cs typeface="Calibri"/>
              </a:rPr>
              <a:t>‘The</a:t>
            </a:r>
            <a:r>
              <a:rPr sz="1400" dirty="0">
                <a:latin typeface="Calibri"/>
                <a:cs typeface="Calibri"/>
              </a:rPr>
              <a:t> Rise </a:t>
            </a:r>
            <a:r>
              <a:rPr sz="1400" spc="-5" dirty="0">
                <a:latin typeface="Calibri"/>
                <a:cs typeface="Calibri"/>
              </a:rPr>
              <a:t>of Challenger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Banks: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</a:t>
            </a:r>
            <a:r>
              <a:rPr sz="1400" dirty="0">
                <a:latin typeface="Calibri"/>
                <a:cs typeface="Calibri"/>
              </a:rPr>
              <a:t> the </a:t>
            </a:r>
            <a:r>
              <a:rPr sz="1400" spc="-5" dirty="0">
                <a:latin typeface="Calibri"/>
                <a:cs typeface="Calibri"/>
              </a:rPr>
              <a:t>Apps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Taking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Over?’,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r>
              <a:rPr sz="1400" dirty="0">
                <a:latin typeface="Calibri"/>
                <a:cs typeface="Calibri"/>
              </a:rPr>
              <a:t> (January 2020)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173" y="6544780"/>
            <a:ext cx="26536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Courtesy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Partners.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Used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with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permission.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623355"/>
            <a:ext cx="46253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15" dirty="0"/>
              <a:t>Readings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98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39" y="1832355"/>
            <a:ext cx="10292080" cy="428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Quarterly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Briefing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Q4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(Intro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Charts)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Arial MT"/>
              <a:buChar char="•"/>
            </a:pPr>
            <a:endParaRPr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Menear,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  <a:buFont typeface="Arial MT"/>
              <a:buChar char="•"/>
            </a:pPr>
            <a:endParaRPr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ts val="3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r>
              <a:rPr sz="2800"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800" i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Settlement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  <a:buFont typeface="Arial MT"/>
              <a:buChar char="•"/>
            </a:pPr>
            <a:endParaRPr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47650" indent="-229235">
              <a:lnSpc>
                <a:spcPts val="3000"/>
              </a:lnSpc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8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</a:t>
            </a:r>
            <a:r>
              <a:rPr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fertile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sz="28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5200" y="676254"/>
            <a:ext cx="6474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9065" algn="l"/>
              </a:tabLst>
            </a:pPr>
            <a:r>
              <a:rPr sz="3600" spc="-5" dirty="0"/>
              <a:t>Study</a:t>
            </a:r>
            <a:r>
              <a:rPr sz="3600" spc="-20" dirty="0"/>
              <a:t> </a:t>
            </a:r>
            <a:r>
              <a:rPr sz="3600" spc="-15" dirty="0"/>
              <a:t>Questions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0261600" y="7317308"/>
            <a:ext cx="2743200" cy="187872"/>
          </a:xfrm>
          <a:prstGeom prst="rect">
            <a:avLst/>
          </a:prstGeom>
        </p:spPr>
        <p:txBody>
          <a:bodyPr vert="horz" wrap="square" lIns="0" tIns="3175" rIns="0" bIns="0" rtlCol="0" anchor="ctr">
            <a:spAutoFit/>
          </a:bodyPr>
          <a:lstStyle/>
          <a:p>
            <a:pPr marL="93980">
              <a:spcBef>
                <a:spcPts val="25"/>
              </a:spcBef>
            </a:pPr>
            <a:fld id="{81D60167-4931-47E6-BA6A-407CBD079E47}" type="slidenum">
              <a:rPr spc="-5" dirty="0"/>
              <a:pPr marL="93980">
                <a:spcBef>
                  <a:spcPts val="25"/>
                </a:spcBef>
              </a:pPr>
              <a:t>99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729740" y="1829309"/>
            <a:ext cx="10490835" cy="46183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31470" indent="-229235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 and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‘pain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points’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disruption?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ct val="90700"/>
              </a:lnSpc>
              <a:spcBef>
                <a:spcPts val="271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so-called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‘Internet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Things’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devises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begun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underwriting,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selling, 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administration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22885" indent="-229235">
              <a:lnSpc>
                <a:spcPct val="90000"/>
              </a:lnSpc>
              <a:spcBef>
                <a:spcPts val="2785"/>
              </a:spcBef>
              <a:buFont typeface="Arial MT"/>
              <a:buChar char="•"/>
              <a:tabLst>
                <a:tab pos="241935" algn="l"/>
                <a:tab pos="4868545" algn="l"/>
                <a:tab pos="767334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affecting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sz="28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sector’s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chain?	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capital,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regulatory,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confronting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startups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space?	</a:t>
            </a:r>
            <a:r>
              <a:rPr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date,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why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2800" spc="-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engaged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sectors?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_template_2024_v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2024" id="{36E019F3-8EA1-4447-96E3-B0D869CD0E16}" vid="{2907BA53-B649-4AE9-B18F-88943F36DE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2713</TotalTime>
  <Words>7395</Words>
  <Application>Microsoft Macintosh PowerPoint</Application>
  <PresentationFormat>Custom</PresentationFormat>
  <Paragraphs>995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Arial MT</vt:lpstr>
      <vt:lpstr>SimSun</vt:lpstr>
      <vt:lpstr>Thorndale AMT</vt:lpstr>
      <vt:lpstr>Aptos</vt:lpstr>
      <vt:lpstr>Arial</vt:lpstr>
      <vt:lpstr>Calibri</vt:lpstr>
      <vt:lpstr>Times New Roman</vt:lpstr>
      <vt:lpstr>ppt_template_2024_v1</vt:lpstr>
      <vt:lpstr>FinTech Disruption in Financial Industry</vt:lpstr>
      <vt:lpstr>Readings</vt:lpstr>
      <vt:lpstr>Study Questions</vt:lpstr>
      <vt:lpstr>PowerPoint Presentation</vt:lpstr>
      <vt:lpstr>Early Cryptographic Digital Currencies … Failed</vt:lpstr>
      <vt:lpstr>Early Digital &amp; Mobile Payment Solutions</vt:lpstr>
      <vt:lpstr>Money</vt:lpstr>
      <vt:lpstr>What is the Role of Money?</vt:lpstr>
      <vt:lpstr>Money</vt:lpstr>
      <vt:lpstr>Fiat Currency</vt:lpstr>
      <vt:lpstr>Money’s Future?</vt:lpstr>
      <vt:lpstr>Satoshi Nakamoto: Bitcoin P2P e-cash paper October 31, 2008</vt:lpstr>
      <vt:lpstr>Blockchain Technology</vt:lpstr>
      <vt:lpstr>Smart Contracts</vt:lpstr>
      <vt:lpstr>Crypto Market - $199 Billion (4/12/20)</vt:lpstr>
      <vt:lpstr>Crypto Token Sectors</vt:lpstr>
      <vt:lpstr>Blockchain Tech Potential Uses</vt:lpstr>
      <vt:lpstr>Blockchain Technology Challenges</vt:lpstr>
      <vt:lpstr>Framework for Comparing Costs &amp; Trade-offs  </vt:lpstr>
      <vt:lpstr>Vitalik Buterin Trilemma</vt:lpstr>
      <vt:lpstr>Assessing Use Cases –  First Considerations</vt:lpstr>
      <vt:lpstr>Assessing Use Cases –  Strategic Considerations</vt:lpstr>
      <vt:lpstr>Assessing Use Cases –  Tactical Considerations</vt:lpstr>
      <vt:lpstr>Assessing Use Cases –  Deeper dive</vt:lpstr>
      <vt:lpstr>Incumbents’ Choices of Databases</vt:lpstr>
      <vt:lpstr>Central Bank Initiatives</vt:lpstr>
      <vt:lpstr>CBDC Potential Architectures</vt:lpstr>
      <vt:lpstr>CBDC – Opportunities</vt:lpstr>
      <vt:lpstr>CBDC - Challenges &amp; Uncertainties</vt:lpstr>
      <vt:lpstr>Ground Truths</vt:lpstr>
      <vt:lpstr>Ground Truths</vt:lpstr>
      <vt:lpstr>Readings</vt:lpstr>
      <vt:lpstr>Study Questions</vt:lpstr>
      <vt:lpstr>Payment Systems</vt:lpstr>
      <vt:lpstr>Payment Systems</vt:lpstr>
      <vt:lpstr>Modern Payment Systems</vt:lpstr>
      <vt:lpstr>Global Payment Trends</vt:lpstr>
      <vt:lpstr>North America Payment Trends</vt:lpstr>
      <vt:lpstr>U.S. Payment Trends</vt:lpstr>
      <vt:lpstr>U.S. Card Payment Trends</vt:lpstr>
      <vt:lpstr>Payment System ‘Pain Points’</vt:lpstr>
      <vt:lpstr>Credit Card Transaction Breakdown</vt:lpstr>
      <vt:lpstr>Payments Global Revenues - 2018</vt:lpstr>
      <vt:lpstr>Real Time Gross Settlements (RTGS)</vt:lpstr>
      <vt:lpstr>FinTech – Payments</vt:lpstr>
      <vt:lpstr>PowerPoint Presentation</vt:lpstr>
      <vt:lpstr>Facebook - Payments</vt:lpstr>
      <vt:lpstr>Payment Companies Landscape</vt:lpstr>
      <vt:lpstr>Payment Company Recent Mergers</vt:lpstr>
      <vt:lpstr>Stablecoins &amp; Messaging App Crypto Projects</vt:lpstr>
      <vt:lpstr>Payment Cryptocurrency Tokens</vt:lpstr>
      <vt:lpstr>Tokenization Goals</vt:lpstr>
      <vt:lpstr>Facebook Libra Design Decisions</vt:lpstr>
      <vt:lpstr>Facebook Libra Design Decisions</vt:lpstr>
      <vt:lpstr>Libra vs. China DCEP</vt:lpstr>
      <vt:lpstr>Readings</vt:lpstr>
      <vt:lpstr>Study Questions</vt:lpstr>
      <vt:lpstr>Libra vs. China DCEP</vt:lpstr>
      <vt:lpstr>Libra 2.0</vt:lpstr>
      <vt:lpstr>Credit Sectors</vt:lpstr>
      <vt:lpstr>Household Debt as Percent of GDP</vt:lpstr>
      <vt:lpstr>PowerPoint Presentation</vt:lpstr>
      <vt:lpstr>Non Financial Corporate Debt as % of GDP</vt:lpstr>
      <vt:lpstr>Credit &amp; Lending: Market Design</vt:lpstr>
      <vt:lpstr>Credit Cards &amp; Charge Coins</vt:lpstr>
      <vt:lpstr>Credit Cards</vt:lpstr>
      <vt:lpstr>Disruptive Tech Across Credit Value Chain</vt:lpstr>
      <vt:lpstr>FinTech – Payments &amp; Credit</vt:lpstr>
      <vt:lpstr>FinTech SME Lending Companies</vt:lpstr>
      <vt:lpstr>Largest U.S. Mortgage Lenders – 2018  (out of $1.7 Trillion Originated)</vt:lpstr>
      <vt:lpstr>PowerPoint Presentation</vt:lpstr>
      <vt:lpstr>Leading Chinese Credit Card Issuers</vt:lpstr>
      <vt:lpstr>U.S. Unsecured Personal Loans</vt:lpstr>
      <vt:lpstr>Personal Loan Industry Trends</vt:lpstr>
      <vt:lpstr>FinTech Personal Loan Companies</vt:lpstr>
      <vt:lpstr>Private Student Loan Originators</vt:lpstr>
      <vt:lpstr>Marketplace Lending - Lending Club  Online Fee Based Platforms Connecting Borrowers with Investors</vt:lpstr>
      <vt:lpstr>Lending Club</vt:lpstr>
      <vt:lpstr>China Peer to Peer Lending</vt:lpstr>
      <vt:lpstr>Credit Scoring</vt:lpstr>
      <vt:lpstr>FICO Scores</vt:lpstr>
      <vt:lpstr>Alternative Data</vt:lpstr>
      <vt:lpstr>Alternative Data FinTech Landscape</vt:lpstr>
      <vt:lpstr>Readings</vt:lpstr>
      <vt:lpstr>Study Questions</vt:lpstr>
      <vt:lpstr>Challenges of Traditional Banking</vt:lpstr>
      <vt:lpstr>History of Online Banking</vt:lpstr>
      <vt:lpstr>PowerPoint Presentation</vt:lpstr>
      <vt:lpstr>Neo and Challenger Banks</vt:lpstr>
      <vt:lpstr>Neo and Challenger Banks</vt:lpstr>
      <vt:lpstr>Product Offerings</vt:lpstr>
      <vt:lpstr>PowerPoint Presentation</vt:lpstr>
      <vt:lpstr>Customer Accounts</vt:lpstr>
      <vt:lpstr>Challenger Bank Valuations</vt:lpstr>
      <vt:lpstr>Funding to Date</vt:lpstr>
      <vt:lpstr>PowerPoint Presentation</vt:lpstr>
      <vt:lpstr>Traditional Banks Mobile Offerings</vt:lpstr>
      <vt:lpstr>Readings</vt:lpstr>
      <vt:lpstr>Study Questions</vt:lpstr>
      <vt:lpstr>Insurance Value Chain</vt:lpstr>
      <vt:lpstr>Insurance Sector Landscape</vt:lpstr>
      <vt:lpstr>Insurance Sector Landscape</vt:lpstr>
      <vt:lpstr>Insurance Sector Landscape</vt:lpstr>
      <vt:lpstr>U.S. Insurance Sector Premiums</vt:lpstr>
      <vt:lpstr>U.S. Life &amp; Health Insurance Premiums</vt:lpstr>
      <vt:lpstr>U.S. P &amp; C Insurance Premiums</vt:lpstr>
      <vt:lpstr>Insurance Sector Challenges</vt:lpstr>
      <vt:lpstr>InsurTech Opportunities</vt:lpstr>
      <vt:lpstr>InsurTech Opportunities</vt:lpstr>
      <vt:lpstr>InsurTech Emerging Technologies</vt:lpstr>
      <vt:lpstr>InsurTech Challenges</vt:lpstr>
      <vt:lpstr>PowerPoint Presentation</vt:lpstr>
      <vt:lpstr>InsurTech Business Models</vt:lpstr>
      <vt:lpstr>InsurTech Startups</vt:lpstr>
      <vt:lpstr>InsurTech Startups</vt:lpstr>
      <vt:lpstr>InsurTech Startups</vt:lpstr>
      <vt:lpstr>PowerPoint Presentation</vt:lpstr>
      <vt:lpstr>Health InsurTech Startups</vt:lpstr>
      <vt:lpstr>Health InsurTech Startups</vt:lpstr>
      <vt:lpstr>Data Related InsurTech Startups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15.S08 S20 Class 5: Blockchain Technology &amp; Cryptocurriences</dc:title>
  <dc:creator>Gary Gensler</dc:creator>
  <cp:lastModifiedBy>凯 任</cp:lastModifiedBy>
  <cp:revision>229</cp:revision>
  <dcterms:created xsi:type="dcterms:W3CDTF">2024-08-04T11:28:07Z</dcterms:created>
  <dcterms:modified xsi:type="dcterms:W3CDTF">2024-09-12T09:39:11Z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2020-04-12T00:00:00Z</vt:filetime>
  </property>
  <property fmtid="{D5CDD505-2E9C-101B-9397-08002B2CF9AE}" pid="3" name="LastSaved">
    <vt:filetime>2024-08-04T00:00:00Z</vt:filetime>
  </property>
</Properties>
</file>